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1"/>
  </p:sldMasterIdLst>
  <p:notesMasterIdLst>
    <p:notesMasterId r:id="rId66"/>
  </p:notesMasterIdLst>
  <p:sldIdLst>
    <p:sldId id="256" r:id="rId2"/>
    <p:sldId id="311" r:id="rId3"/>
    <p:sldId id="310" r:id="rId4"/>
    <p:sldId id="312" r:id="rId5"/>
    <p:sldId id="313" r:id="rId6"/>
    <p:sldId id="314" r:id="rId7"/>
    <p:sldId id="320" r:id="rId8"/>
    <p:sldId id="315" r:id="rId9"/>
    <p:sldId id="316" r:id="rId10"/>
    <p:sldId id="317" r:id="rId11"/>
    <p:sldId id="321" r:id="rId12"/>
    <p:sldId id="329" r:id="rId13"/>
    <p:sldId id="298" r:id="rId14"/>
    <p:sldId id="299" r:id="rId15"/>
    <p:sldId id="259" r:id="rId16"/>
    <p:sldId id="263" r:id="rId17"/>
    <p:sldId id="264" r:id="rId18"/>
    <p:sldId id="265" r:id="rId19"/>
    <p:sldId id="266" r:id="rId20"/>
    <p:sldId id="269" r:id="rId21"/>
    <p:sldId id="270" r:id="rId22"/>
    <p:sldId id="304" r:id="rId23"/>
    <p:sldId id="272" r:id="rId24"/>
    <p:sldId id="273" r:id="rId25"/>
    <p:sldId id="274" r:id="rId26"/>
    <p:sldId id="350" r:id="rId27"/>
    <p:sldId id="335" r:id="rId28"/>
    <p:sldId id="330" r:id="rId29"/>
    <p:sldId id="351" r:id="rId30"/>
    <p:sldId id="352" r:id="rId31"/>
    <p:sldId id="356" r:id="rId32"/>
    <p:sldId id="360" r:id="rId33"/>
    <p:sldId id="358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02" r:id="rId42"/>
    <p:sldId id="332" r:id="rId43"/>
    <p:sldId id="339" r:id="rId44"/>
    <p:sldId id="288" r:id="rId45"/>
    <p:sldId id="355" r:id="rId46"/>
    <p:sldId id="353" r:id="rId47"/>
    <p:sldId id="337" r:id="rId48"/>
    <p:sldId id="338" r:id="rId49"/>
    <p:sldId id="341" r:id="rId50"/>
    <p:sldId id="340" r:id="rId51"/>
    <p:sldId id="343" r:id="rId52"/>
    <p:sldId id="344" r:id="rId53"/>
    <p:sldId id="345" r:id="rId54"/>
    <p:sldId id="361" r:id="rId55"/>
    <p:sldId id="349" r:id="rId56"/>
    <p:sldId id="347" r:id="rId57"/>
    <p:sldId id="346" r:id="rId58"/>
    <p:sldId id="348" r:id="rId59"/>
    <p:sldId id="354" r:id="rId60"/>
    <p:sldId id="308" r:id="rId61"/>
    <p:sldId id="289" r:id="rId62"/>
    <p:sldId id="292" r:id="rId63"/>
    <p:sldId id="303" r:id="rId64"/>
    <p:sldId id="363" r:id="rId65"/>
  </p:sldIdLst>
  <p:sldSz cx="9144000" cy="6858000" type="screen4x3"/>
  <p:notesSz cx="7099300" cy="10234613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Bitstream Vera Sans" pitchFamily="34" charset="0"/>
        <a:ea typeface="Arial Unicode MS" pitchFamily="34" charset="-128"/>
        <a:cs typeface="Arial Unicode MS" pitchFamily="34" charset="-128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Bitstream Vera Sans" pitchFamily="34" charset="0"/>
        <a:ea typeface="Arial Unicode MS" pitchFamily="34" charset="-128"/>
        <a:cs typeface="Arial Unicode MS" pitchFamily="34" charset="-128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Bitstream Vera Sans" pitchFamily="34" charset="0"/>
        <a:ea typeface="Arial Unicode MS" pitchFamily="34" charset="-128"/>
        <a:cs typeface="Arial Unicode MS" pitchFamily="34" charset="-128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Bitstream Vera Sans" pitchFamily="34" charset="0"/>
        <a:ea typeface="Arial Unicode MS" pitchFamily="34" charset="-128"/>
        <a:cs typeface="Arial Unicode MS" pitchFamily="34" charset="-128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800" kern="1200">
        <a:solidFill>
          <a:schemeClr val="tx1"/>
        </a:solidFill>
        <a:latin typeface="Bitstream Vera Sans" pitchFamily="34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Bitstream Vera Sans" pitchFamily="34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Bitstream Vera Sans" pitchFamily="34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Bitstream Vera Sans" pitchFamily="34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Bitstream Vera Sans" pitchFamily="34" charset="0"/>
        <a:ea typeface="Arial Unicode MS" pitchFamily="34" charset="-128"/>
        <a:cs typeface="Arial Unicode MS" pitchFamily="34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99FF33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4" autoAdjust="0"/>
    <p:restoredTop sz="81644" autoAdjust="0"/>
  </p:normalViewPr>
  <p:slideViewPr>
    <p:cSldViewPr showGuides="1">
      <p:cViewPr varScale="1">
        <p:scale>
          <a:sx n="87" d="100"/>
          <a:sy n="87" d="100"/>
        </p:scale>
        <p:origin x="-300" y="-84"/>
      </p:cViewPr>
      <p:guideLst>
        <p:guide orient="horz" pos="2160"/>
        <p:guide pos="839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AutoShape 1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8611" name="AutoShape 2"/>
          <p:cNvSpPr>
            <a:spLocks noChangeArrowheads="1"/>
          </p:cNvSpPr>
          <p:nvPr/>
        </p:nvSpPr>
        <p:spPr bwMode="auto"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073400" cy="508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7560" tIns="50760" rIns="97560" bIns="5076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3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021138" y="0"/>
            <a:ext cx="3073400" cy="508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7560" tIns="50760" rIns="97560" bIns="5076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3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4" name="Rectangle 5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2188" y="768350"/>
            <a:ext cx="5111750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078" name="Rectangle 6"/>
          <p:cNvSpPr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76900" cy="460216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noProof="0" smtClean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/>
          </p:nvPr>
        </p:nvSpPr>
        <p:spPr bwMode="auto">
          <a:xfrm>
            <a:off x="0" y="9721850"/>
            <a:ext cx="3073400" cy="508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7560" tIns="50760" rIns="97560" bIns="50760" numCol="1" anchor="b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3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4021138" y="9721850"/>
            <a:ext cx="3073400" cy="508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7560" tIns="50760" rIns="97560" bIns="5076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723900" algn="l"/>
                <a:tab pos="1447800" algn="l"/>
                <a:tab pos="2171700" algn="l"/>
                <a:tab pos="2895600" algn="l"/>
              </a:tabLst>
              <a:defRPr sz="1300">
                <a:solidFill>
                  <a:srgbClr val="000000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0879283F-5726-48B1-A4C4-36D8E96923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948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9CD2E319-2698-4F91-A47C-50C6EC240F73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69635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69636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6E873713-3DA1-4A9D-8180-5287C427C868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21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8851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3337" cy="383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8852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F68C10E6-25AF-46B4-B77B-9F61E4D3B6C6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22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9875" name="Text Box 2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0E48827D-260D-4850-B40E-ACB29CE97871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23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0899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0900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E1D14877-2608-4C2D-95FC-1D7438A2EEE3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24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1923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3337" cy="383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1924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3755C420-1002-40A4-8496-1A912720DAF6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25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2947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3337" cy="383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2948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D543E4-A39F-479B-916F-40D2BED7DE2B}" type="slidenum">
              <a:rPr lang="en-US"/>
              <a:pPr/>
              <a:t>26</a:t>
            </a:fld>
            <a:endParaRPr lang="en-US"/>
          </a:p>
        </p:txBody>
      </p:sp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3337" cy="383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656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78487" cy="4603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5F195C-9777-468F-96C2-BF3B0F17652A}" type="slidenum">
              <a:rPr lang="en-US"/>
              <a:pPr/>
              <a:t>29</a:t>
            </a:fld>
            <a:endParaRPr lang="en-US"/>
          </a:p>
        </p:txBody>
      </p:sp>
      <p:sp>
        <p:nvSpPr>
          <p:cNvPr id="71681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1682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78487" cy="4603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F68C10E6-25AF-46B4-B77B-9F61E4D3B6C6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30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9875" name="Text Box 2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5F072C4F-02B2-400D-A5FC-AAC68E8B610C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33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7827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871ED7B7-D45E-451C-9F38-EEC5FD601A0D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41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68713E80-F8D7-4B76-919C-DDB7F16A068E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13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219DEC26-9EAB-45FA-8314-54939B08C9AE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44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4995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4996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FA865ACF-9BCE-4EB9-BE53-5BB5EC42B603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45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91139" name="Text Box 1"/>
          <p:cNvSpPr txBox="1">
            <a:spLocks noChangeArrowheads="1"/>
          </p:cNvSpPr>
          <p:nvPr/>
        </p:nvSpPr>
        <p:spPr bwMode="auto">
          <a:xfrm>
            <a:off x="993775" y="768350"/>
            <a:ext cx="5095875" cy="38227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91140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0879283F-5726-48B1-A4C4-36D8E96923B5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11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A8072E9A-385A-4D1A-B6D6-E89CA78354BA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60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6019" name="Text Box 2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6020" name="Rectangle 3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B994493D-10B1-43F8-94AC-8A8A75118AC5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61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7043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7044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629984E7-4B99-4742-8238-8D8F6FD231D7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62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8067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3337" cy="383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88068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284741D7-3584-4D32-BE98-3C7900D686B8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63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84FFC064-CBF3-41A4-82C1-DEE107EAC573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14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1842B4A0-AB00-435A-9C25-C2E4928BB9DB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15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2707" name="Text Box 1"/>
          <p:cNvSpPr txBox="1">
            <a:spLocks noChangeArrowheads="1"/>
          </p:cNvSpPr>
          <p:nvPr/>
        </p:nvSpPr>
        <p:spPr bwMode="auto">
          <a:xfrm>
            <a:off x="1182688" y="768350"/>
            <a:ext cx="4730750" cy="3835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2708" name="Text Box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67375" cy="4594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102000"/>
              </a:lnSpc>
              <a:spcBef>
                <a:spcPts val="450"/>
              </a:spcBef>
              <a:tabLst>
                <a:tab pos="742950" algn="l"/>
                <a:tab pos="1190625" algn="l"/>
                <a:tab pos="1639888" algn="l"/>
                <a:tab pos="2089150" algn="l"/>
                <a:tab pos="2538413" algn="l"/>
                <a:tab pos="2987675" algn="l"/>
                <a:tab pos="3436938" algn="l"/>
                <a:tab pos="3886200" algn="l"/>
                <a:tab pos="4335463" algn="l"/>
                <a:tab pos="4784725" algn="l"/>
                <a:tab pos="5233988" algn="l"/>
                <a:tab pos="5683250" algn="l"/>
                <a:tab pos="6132513" algn="l"/>
                <a:tab pos="6581775" algn="l"/>
                <a:tab pos="7031038" algn="l"/>
                <a:tab pos="7480300" algn="l"/>
                <a:tab pos="7929563" algn="l"/>
                <a:tab pos="8378825" algn="l"/>
                <a:tab pos="8828088" algn="l"/>
                <a:tab pos="9277350" algn="l"/>
                <a:tab pos="9726613" algn="l"/>
              </a:tabLst>
            </a:pPr>
            <a:r>
              <a:rPr lang="en-GB" smtClean="0">
                <a:ea typeface="Arial Unicode MS" pitchFamily="34" charset="-128"/>
                <a:cs typeface="Arial Unicode MS" pitchFamily="34" charset="-128"/>
              </a:rPr>
              <a:t>Features implemented in distinct code units </a:t>
            </a:r>
          </a:p>
          <a:p>
            <a:pPr eaLnBrk="1" hangingPunct="1">
              <a:lnSpc>
                <a:spcPct val="102000"/>
              </a:lnSpc>
              <a:spcBef>
                <a:spcPts val="450"/>
              </a:spcBef>
              <a:tabLst>
                <a:tab pos="742950" algn="l"/>
                <a:tab pos="1190625" algn="l"/>
                <a:tab pos="1639888" algn="l"/>
                <a:tab pos="2089150" algn="l"/>
                <a:tab pos="2538413" algn="l"/>
                <a:tab pos="2987675" algn="l"/>
                <a:tab pos="3436938" algn="l"/>
                <a:tab pos="3886200" algn="l"/>
                <a:tab pos="4335463" algn="l"/>
                <a:tab pos="4784725" algn="l"/>
                <a:tab pos="5233988" algn="l"/>
                <a:tab pos="5683250" algn="l"/>
                <a:tab pos="6132513" algn="l"/>
                <a:tab pos="6581775" algn="l"/>
                <a:tab pos="7031038" algn="l"/>
                <a:tab pos="7480300" algn="l"/>
                <a:tab pos="7929563" algn="l"/>
                <a:tab pos="8378825" algn="l"/>
                <a:tab pos="8828088" algn="l"/>
                <a:tab pos="9277350" algn="l"/>
                <a:tab pos="9726613" algn="l"/>
              </a:tabLst>
            </a:pPr>
            <a:r>
              <a:rPr lang="en-GB" smtClean="0">
                <a:ea typeface="Arial Unicode MS" pitchFamily="34" charset="-128"/>
                <a:cs typeface="Arial Unicode MS" pitchFamily="34" charset="-128"/>
              </a:rPr>
              <a:t>Product generation by </a:t>
            </a:r>
            <a:r>
              <a:rPr lang="en-GB" b="1" smtClean="0">
                <a:ea typeface="Arial Unicode MS" pitchFamily="34" charset="-128"/>
                <a:cs typeface="Arial Unicode MS" pitchFamily="34" charset="-128"/>
              </a:rPr>
              <a:t>composing</a:t>
            </a:r>
            <a:r>
              <a:rPr lang="en-GB" smtClean="0">
                <a:ea typeface="Arial Unicode MS" pitchFamily="34" charset="-128"/>
                <a:cs typeface="Arial Unicode MS" pitchFamily="34" charset="-128"/>
              </a:rPr>
              <a:t> code</a:t>
            </a:r>
          </a:p>
          <a:p>
            <a:pPr eaLnBrk="1" hangingPunct="1">
              <a:spcBef>
                <a:spcPts val="450"/>
              </a:spcBef>
              <a:tabLst>
                <a:tab pos="742950" algn="l"/>
                <a:tab pos="1190625" algn="l"/>
                <a:tab pos="1639888" algn="l"/>
                <a:tab pos="2089150" algn="l"/>
                <a:tab pos="2538413" algn="l"/>
                <a:tab pos="2987675" algn="l"/>
                <a:tab pos="3436938" algn="l"/>
                <a:tab pos="3886200" algn="l"/>
                <a:tab pos="4335463" algn="l"/>
                <a:tab pos="4784725" algn="l"/>
                <a:tab pos="5233988" algn="l"/>
                <a:tab pos="5683250" algn="l"/>
                <a:tab pos="6132513" algn="l"/>
                <a:tab pos="6581775" algn="l"/>
                <a:tab pos="7031038" algn="l"/>
                <a:tab pos="7480300" algn="l"/>
                <a:tab pos="7929563" algn="l"/>
                <a:tab pos="8378825" algn="l"/>
                <a:tab pos="8828088" algn="l"/>
                <a:tab pos="9277350" algn="l"/>
                <a:tab pos="9726613" algn="l"/>
              </a:tabLst>
            </a:pPr>
            <a:endParaRPr lang="en-US" smtClean="0"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ts val="450"/>
              </a:spcBef>
              <a:tabLst>
                <a:tab pos="742950" algn="l"/>
                <a:tab pos="1190625" algn="l"/>
                <a:tab pos="1639888" algn="l"/>
                <a:tab pos="2089150" algn="l"/>
                <a:tab pos="2538413" algn="l"/>
                <a:tab pos="2987675" algn="l"/>
                <a:tab pos="3436938" algn="l"/>
                <a:tab pos="3886200" algn="l"/>
                <a:tab pos="4335463" algn="l"/>
                <a:tab pos="4784725" algn="l"/>
                <a:tab pos="5233988" algn="l"/>
                <a:tab pos="5683250" algn="l"/>
                <a:tab pos="6132513" algn="l"/>
                <a:tab pos="6581775" algn="l"/>
                <a:tab pos="7031038" algn="l"/>
                <a:tab pos="7480300" algn="l"/>
                <a:tab pos="7929563" algn="l"/>
                <a:tab pos="8378825" algn="l"/>
                <a:tab pos="8828088" algn="l"/>
                <a:tab pos="9277350" algn="l"/>
                <a:tab pos="9726613" algn="l"/>
              </a:tabLst>
            </a:pPr>
            <a:r>
              <a:rPr lang="en-US" smtClean="0">
                <a:ea typeface="Arial Unicode MS" pitchFamily="34" charset="-128"/>
                <a:cs typeface="Arial Unicode MS" pitchFamily="34" charset="-128"/>
              </a:rPr>
              <a:t>Common in academia</a:t>
            </a:r>
          </a:p>
          <a:p>
            <a:pPr eaLnBrk="1" hangingPunct="1">
              <a:spcBef>
                <a:spcPts val="450"/>
              </a:spcBef>
              <a:tabLst>
                <a:tab pos="742950" algn="l"/>
                <a:tab pos="1190625" algn="l"/>
                <a:tab pos="1639888" algn="l"/>
                <a:tab pos="2089150" algn="l"/>
                <a:tab pos="2538413" algn="l"/>
                <a:tab pos="2987675" algn="l"/>
                <a:tab pos="3436938" algn="l"/>
                <a:tab pos="3886200" algn="l"/>
                <a:tab pos="4335463" algn="l"/>
                <a:tab pos="4784725" algn="l"/>
                <a:tab pos="5233988" algn="l"/>
                <a:tab pos="5683250" algn="l"/>
                <a:tab pos="6132513" algn="l"/>
                <a:tab pos="6581775" algn="l"/>
                <a:tab pos="7031038" algn="l"/>
                <a:tab pos="7480300" algn="l"/>
                <a:tab pos="7929563" algn="l"/>
                <a:tab pos="8378825" algn="l"/>
                <a:tab pos="8828088" algn="l"/>
                <a:tab pos="9277350" algn="l"/>
                <a:tab pos="9726613" algn="l"/>
              </a:tabLst>
            </a:pPr>
            <a:endParaRPr lang="en-US" smtClean="0">
              <a:ea typeface="Arial Unicode MS" pitchFamily="34" charset="-128"/>
              <a:cs typeface="Arial Unicode MS" pitchFamily="34" charset="-128"/>
            </a:endParaRPr>
          </a:p>
          <a:p>
            <a:pPr eaLnBrk="1" hangingPunct="1">
              <a:spcBef>
                <a:spcPts val="450"/>
              </a:spcBef>
              <a:tabLst>
                <a:tab pos="742950" algn="l"/>
                <a:tab pos="1190625" algn="l"/>
                <a:tab pos="1639888" algn="l"/>
                <a:tab pos="2089150" algn="l"/>
                <a:tab pos="2538413" algn="l"/>
                <a:tab pos="2987675" algn="l"/>
                <a:tab pos="3436938" algn="l"/>
                <a:tab pos="3886200" algn="l"/>
                <a:tab pos="4335463" algn="l"/>
                <a:tab pos="4784725" algn="l"/>
                <a:tab pos="5233988" algn="l"/>
                <a:tab pos="5683250" algn="l"/>
                <a:tab pos="6132513" algn="l"/>
                <a:tab pos="6581775" algn="l"/>
                <a:tab pos="7031038" algn="l"/>
                <a:tab pos="7480300" algn="l"/>
                <a:tab pos="7929563" algn="l"/>
                <a:tab pos="8378825" algn="l"/>
                <a:tab pos="8828088" algn="l"/>
                <a:tab pos="9277350" algn="l"/>
                <a:tab pos="9726613" algn="l"/>
              </a:tabLst>
            </a:pPr>
            <a:r>
              <a:rPr lang="en-US" smtClean="0">
                <a:ea typeface="Arial Unicode MS" pitchFamily="34" charset="-128"/>
                <a:cs typeface="Arial Unicode MS" pitchFamily="34" charset="-128"/>
              </a:rPr>
              <a:t>Great traceability – as in jigsaw picture before. Problem already solved </a:t>
            </a:r>
            <a:r>
              <a:rPr lang="en-US" smtClean="0">
                <a:latin typeface="Wingdings" pitchFamily="2" charset="2"/>
                <a:ea typeface="Arial Unicode MS" pitchFamily="34" charset="-128"/>
                <a:cs typeface="Arial Unicode MS" pitchFamily="34" charset="-128"/>
              </a:rPr>
              <a:t>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110A33C6-F20A-45BB-AA85-E8CD26FD7242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16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3731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3732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E839C104-08B3-4FD6-A568-2DC4E2E67D80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17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4755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55298" name="Rectangle 2"/>
          <p:cNvSpPr txBox="1"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ln/>
        </p:spPr>
        <p:txBody>
          <a:bodyPr wrap="none" anchor="ctr"/>
          <a:lstStyle/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dirty="0" smtClean="0"/>
              <a:t>Scattered and tangled source code</a:t>
            </a:r>
          </a:p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dirty="0" smtClean="0"/>
              <a:t>Global search to understand a feature</a:t>
            </a:r>
            <a:endParaRPr lang="de-DE" dirty="0" smtClean="0"/>
          </a:p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dirty="0" smtClean="0"/>
              <a:t>Deleting obsolete feature as challenge</a:t>
            </a:r>
            <a:endParaRPr lang="de-DE" dirty="0" smtClean="0"/>
          </a:p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dirty="0" smtClean="0"/>
              <a:t>Difficult distributed development</a:t>
            </a:r>
          </a:p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dirty="0" smtClean="0"/>
              <a:t>Difficult reuse</a:t>
            </a:r>
            <a:endParaRPr lang="de-DE" dirty="0" smtClean="0"/>
          </a:p>
          <a:p>
            <a:pPr eaLnBrk="1" hangingPunct="1">
              <a:defRPr/>
            </a:pPr>
            <a:endParaRPr lang="de-DE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03C8E996-9FB8-4497-B10B-B3743111C680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18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5779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3337" cy="383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5780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6B6C36AD-AFE0-4683-86D7-D79E11D82E4D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19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6803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3337" cy="3835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fld id="{5F072C4F-02B2-400D-A5FC-AAC68E8B610C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20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77827" name="Text Box 1"/>
          <p:cNvSpPr txBox="1">
            <a:spLocks noChangeArrowheads="1"/>
          </p:cNvSpPr>
          <p:nvPr/>
        </p:nvSpPr>
        <p:spPr bwMode="auto">
          <a:xfrm>
            <a:off x="992188" y="768350"/>
            <a:ext cx="5114925" cy="3836988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77828" name="Rectangle 2"/>
          <p:cNvSpPr>
            <a:spLocks noGrp="1" noChangeArrowheads="1"/>
          </p:cNvSpPr>
          <p:nvPr>
            <p:ph type="body"/>
          </p:nvPr>
        </p:nvSpPr>
        <p:spPr>
          <a:xfrm>
            <a:off x="709613" y="4860925"/>
            <a:ext cx="5678487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de-DE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 userDrawn="1"/>
        </p:nvSpPr>
        <p:spPr bwMode="auto">
          <a:xfrm>
            <a:off x="179388" y="333375"/>
            <a:ext cx="8785225" cy="6335713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0574D-82DD-4A7D-8224-88D4BB51190D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459886-5A10-450E-8B1E-C281A65F907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435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8B08BB-B30C-4129-BBC1-530A182C93D8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3FDDF-BF76-4D4A-A81D-470E02D3164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537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F1CBB-8A8B-4B3F-966B-5F2B30821CCA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64E039-3021-4438-8B03-DA5E8D44952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0919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29E26-2E4F-47EB-98A9-29944AE59855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AC6AEF-D557-45EC-9EF2-1CBAE4F2251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312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FD6EFA-9507-4EE5-B916-EB4DB55C278A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DA8B1-9213-4F45-8133-0873B4546FBF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2258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5EB19B-8CEE-403E-AA44-53FACBB8AD07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A0BB95-FA7D-43A7-9A1D-603D2BED172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0959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BE8B7-D96E-4284-9FC8-A71A4EC5A180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CB9D2A-5C3B-4149-88AF-C742F6C2F55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09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EEE23-DE05-41B1-9AC2-7C8BB00ACC51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0555A0-D023-4226-BBF1-E1EF8BEF135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416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508CDD-1113-4A92-8830-2A486E9ECFB4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7AA5E2-3582-47AE-8AA5-85B4BB57573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172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59BBF3-8989-4F68-82E4-1CF01F67814C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32A6B-FD17-4EDA-92C3-FB1A3607845E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72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2BF239-4CB1-45C5-A8BF-0F625DA97B50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32512-35C4-4169-98CC-9BC8F2046C63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7561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de-DE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E7D2C2C-BC7A-4B1F-B76D-C1D37B237833}" type="datetimeFigureOut">
              <a:rPr lang="de-DE"/>
              <a:pPr>
                <a:defRPr/>
              </a:pPr>
              <a:t>06.11.2011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84A2ECE-8EE1-4B93-8FD0-42407114843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wmf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" descr="4268119361_b3d4cc496d_o_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925" y="-26988"/>
            <a:ext cx="10333038" cy="688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1"/>
          <p:cNvSpPr>
            <a:spLocks noGrp="1" noChangeArrowheads="1"/>
          </p:cNvSpPr>
          <p:nvPr>
            <p:ph type="ctrTitle"/>
          </p:nvPr>
        </p:nvSpPr>
        <p:spPr>
          <a:xfrm>
            <a:off x="250825" y="-369888"/>
            <a:ext cx="8639175" cy="2430463"/>
          </a:xfrm>
        </p:spPr>
        <p:txBody>
          <a:bodyPr lIns="0" tIns="42480" rIns="0" bIns="0"/>
          <a:lstStyle/>
          <a:p>
            <a:pPr algn="l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4800" smtClean="0">
                <a:solidFill>
                  <a:srgbClr val="063DE8"/>
                </a:solidFill>
              </a:rPr>
              <a:t>Virtual Separation of Concerns</a:t>
            </a:r>
            <a:endParaRPr lang="de-DE" sz="3200" smtClean="0">
              <a:solidFill>
                <a:srgbClr val="063DE8"/>
              </a:solidFill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50825" y="5516563"/>
            <a:ext cx="8229600" cy="1362075"/>
          </a:xfrm>
        </p:spPr>
        <p:txBody>
          <a:bodyPr lIns="0" tIns="21240" rIns="0" bIns="0" anchor="ctr"/>
          <a:lstStyle/>
          <a:p>
            <a:pPr algn="l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3600" smtClean="0">
                <a:solidFill>
                  <a:schemeClr val="tx1"/>
                </a:solidFill>
              </a:rPr>
              <a:t>Christian Kästner</a:t>
            </a:r>
            <a:endParaRPr lang="en-US" sz="3600" smtClean="0">
              <a:solidFill>
                <a:schemeClr val="tx1"/>
              </a:solidFill>
            </a:endParaRPr>
          </a:p>
        </p:txBody>
      </p:sp>
      <p:sp>
        <p:nvSpPr>
          <p:cNvPr id="4101" name="Text Box 11"/>
          <p:cNvSpPr txBox="1">
            <a:spLocks noChangeArrowheads="1"/>
          </p:cNvSpPr>
          <p:nvPr/>
        </p:nvSpPr>
        <p:spPr bwMode="auto">
          <a:xfrm>
            <a:off x="7750175" y="47625"/>
            <a:ext cx="13589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800"/>
              <a:t>Photo (cc) </a:t>
            </a:r>
            <a:r>
              <a:rPr lang="de-DE" sz="800"/>
              <a:t>Horia Varlan</a:t>
            </a:r>
          </a:p>
        </p:txBody>
      </p:sp>
      <p:pic>
        <p:nvPicPr>
          <p:cNvPr id="4102" name="Picture 40" descr="logo_gr_pse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5692775"/>
            <a:ext cx="2951163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753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8888" y="115888"/>
            <a:ext cx="7345362" cy="2432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sz="4800" dirty="0">
                <a:solidFill>
                  <a:schemeClr val="bg1"/>
                </a:solidFill>
                <a:latin typeface="+mj-lt"/>
              </a:rPr>
              <a:t>320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features</a:t>
            </a:r>
            <a:endParaRPr lang="de-DE" dirty="0">
              <a:solidFill>
                <a:schemeClr val="bg1"/>
              </a:solidFill>
              <a:latin typeface="+mj-lt"/>
            </a:endParaRPr>
          </a:p>
          <a:p>
            <a:pPr>
              <a:defRPr/>
            </a:pPr>
            <a:endParaRPr lang="de-DE" dirty="0">
              <a:solidFill>
                <a:schemeClr val="bg1"/>
              </a:solidFill>
              <a:latin typeface="+mj-lt"/>
            </a:endParaRPr>
          </a:p>
          <a:p>
            <a:pPr algn="r">
              <a:defRPr/>
            </a:pPr>
            <a:r>
              <a:rPr lang="de-DE" dirty="0" err="1">
                <a:solidFill>
                  <a:schemeClr val="bg1"/>
                </a:solidFill>
                <a:latin typeface="+mj-lt"/>
              </a:rPr>
              <a:t>more</a:t>
            </a:r>
            <a:r>
              <a:rPr lang="de-DE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+mj-lt"/>
              </a:rPr>
              <a:t>configurations</a:t>
            </a:r>
            <a:r>
              <a:rPr lang="de-DE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latin typeface="+mj-lt"/>
              </a:rPr>
              <a:t>than</a:t>
            </a:r>
            <a:r>
              <a:rPr lang="de-DE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estimated</a:t>
            </a:r>
            <a:r>
              <a:rPr lang="de-DE" dirty="0">
                <a:solidFill>
                  <a:schemeClr val="bg1"/>
                </a:solidFill>
                <a:latin typeface="+mj-lt"/>
              </a:rPr>
              <a:t/>
            </a:r>
            <a:br>
              <a:rPr lang="de-DE" dirty="0">
                <a:solidFill>
                  <a:schemeClr val="bg1"/>
                </a:solidFill>
                <a:latin typeface="+mj-lt"/>
              </a:rPr>
            </a:br>
            <a:r>
              <a:rPr lang="de-DE" dirty="0">
                <a:solidFill>
                  <a:schemeClr val="bg1"/>
                </a:solidFill>
                <a:latin typeface="+mj-lt"/>
              </a:rPr>
              <a:t> 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atoms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the</a:t>
            </a:r>
            <a:r>
              <a:rPr lang="de-DE" sz="48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4800" dirty="0" err="1">
                <a:solidFill>
                  <a:schemeClr val="bg1"/>
                </a:solidFill>
                <a:latin typeface="+mj-lt"/>
              </a:rPr>
              <a:t>universe</a:t>
            </a:r>
            <a:endParaRPr lang="de-DE" sz="4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8538" y="260350"/>
            <a:ext cx="1381125" cy="2460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000" dirty="0">
                <a:solidFill>
                  <a:schemeClr val="bg1"/>
                </a:solidFill>
                <a:latin typeface="+mj-lt"/>
              </a:rPr>
              <a:t>optional, </a:t>
            </a:r>
            <a:r>
              <a:rPr lang="de-DE" sz="1000" dirty="0" err="1">
                <a:solidFill>
                  <a:schemeClr val="bg1"/>
                </a:solidFill>
                <a:latin typeface="+mj-lt"/>
              </a:rPr>
              <a:t>independent</a:t>
            </a:r>
            <a:endParaRPr lang="de-DE" sz="10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-19050"/>
            <a:ext cx="9390063" cy="704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16250" y="7938"/>
            <a:ext cx="5659438" cy="1323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Correctness?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160000" cy="7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16263" y="5103813"/>
            <a:ext cx="5878512" cy="175418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5400" b="1" dirty="0">
                <a:solidFill>
                  <a:schemeClr val="bg1"/>
                </a:solidFill>
              </a:rPr>
              <a:t>Maintenance?</a:t>
            </a:r>
            <a:endParaRPr lang="de-DE" sz="5400" b="1" dirty="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sz="5400" b="1" dirty="0">
                <a:solidFill>
                  <a:schemeClr val="bg1"/>
                </a:solidFill>
              </a:rPr>
              <a:t>Comprehension?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6"/>
          <p:cNvSpPr txBox="1">
            <a:spLocks noChangeArrowheads="1"/>
          </p:cNvSpPr>
          <p:nvPr/>
        </p:nvSpPr>
        <p:spPr bwMode="auto">
          <a:xfrm>
            <a:off x="323850" y="1365250"/>
            <a:ext cx="6192838" cy="501650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static int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_rep_queue_filedone(...)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DB_ENV *dbenv;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REP *rep;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__rep_fileinfo_args *rfp;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FF0000"/>
                </a:solidFill>
                <a:latin typeface="Bitstream Vera Sans Mono" pitchFamily="49" charset="0"/>
              </a:rPr>
              <a:t>#ifndef </a:t>
            </a:r>
            <a:r>
              <a:rPr lang="de-DE" sz="2000">
                <a:solidFill>
                  <a:srgbClr val="FF0000"/>
                </a:solidFill>
                <a:latin typeface="Bitstream Vera Sans Mono" pitchFamily="49" charset="0"/>
              </a:rPr>
              <a:t>HAVE_QUEUE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COMPQUIET(rep, 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NULL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COMPQUIET(rfp, 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NULL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return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(__db_no_queue_am(dbenv));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FF0000"/>
                </a:solidFill>
                <a:latin typeface="Bitstream Vera Sans Mono" pitchFamily="49" charset="0"/>
              </a:rPr>
              <a:t>#else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db_pgno_t first, last;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u_int32_t flags;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empty, ret, t_ret;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FF0000"/>
                </a:solidFill>
                <a:latin typeface="Bitstream Vera Sans Mono" pitchFamily="49" charset="0"/>
              </a:rPr>
              <a:t>#ifdef </a:t>
            </a:r>
            <a:r>
              <a:rPr lang="de-DE" sz="2000">
                <a:solidFill>
                  <a:srgbClr val="FF0000"/>
                </a:solidFill>
                <a:latin typeface="Bitstream Vera Sans Mono" pitchFamily="49" charset="0"/>
              </a:rPr>
              <a:t>DIAGNOSTIC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DB_MSGBUF mb; 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FF0000"/>
                </a:solidFill>
                <a:latin typeface="Bitstream Vera Sans Mono" pitchFamily="49" charset="0"/>
              </a:rPr>
              <a:t>#endif</a:t>
            </a:r>
          </a:p>
          <a:p>
            <a:pPr lvl="1" algn="ctr"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...</a:t>
            </a:r>
            <a:endParaRPr lang="de-DE" sz="2000" b="1">
              <a:solidFill>
                <a:srgbClr val="000000"/>
              </a:solidFill>
              <a:latin typeface="Bitstream Vera Sans Mono" pitchFamily="49" charset="0"/>
            </a:endParaRPr>
          </a:p>
        </p:txBody>
      </p:sp>
      <p:sp>
        <p:nvSpPr>
          <p:cNvPr id="17411" name="Text Box 9"/>
          <p:cNvSpPr txBox="1">
            <a:spLocks noChangeArrowheads="1"/>
          </p:cNvSpPr>
          <p:nvPr/>
        </p:nvSpPr>
        <p:spPr bwMode="auto">
          <a:xfrm>
            <a:off x="2843213" y="6381750"/>
            <a:ext cx="37465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1800" i="1"/>
              <a:t>Excerpt from Oracle’s Berkeley DB</a:t>
            </a:r>
            <a:endParaRPr lang="de-DE" sz="1800" i="1"/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673100" y="188913"/>
            <a:ext cx="8186738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5400" b="1"/>
              <a:t>Conditional Compilation</a:t>
            </a:r>
            <a:endParaRPr lang="de-DE" sz="5400" b="1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Objections / Criticism</a:t>
            </a:r>
            <a:endParaRPr lang="de-DE" smtClean="0"/>
          </a:p>
        </p:txBody>
      </p:sp>
      <p:sp>
        <p:nvSpPr>
          <p:cNvPr id="183300" name="Text Box 4"/>
          <p:cNvSpPr txBox="1">
            <a:spLocks noChangeArrowheads="1"/>
          </p:cNvSpPr>
          <p:nvPr/>
        </p:nvSpPr>
        <p:spPr bwMode="auto">
          <a:xfrm>
            <a:off x="652463" y="2708275"/>
            <a:ext cx="4495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2400"/>
              <a:t>“#ifdef considered harmful”</a:t>
            </a:r>
            <a:endParaRPr lang="de-DE" sz="2400"/>
          </a:p>
        </p:txBody>
      </p:sp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6300788" y="3006725"/>
            <a:ext cx="1762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2000"/>
              <a:t>“#ifdef hell”</a:t>
            </a:r>
            <a:endParaRPr lang="de-DE" sz="2000"/>
          </a:p>
        </p:txBody>
      </p:sp>
      <p:sp>
        <p:nvSpPr>
          <p:cNvPr id="18437" name="Text Box 7"/>
          <p:cNvSpPr txBox="1">
            <a:spLocks noChangeArrowheads="1"/>
          </p:cNvSpPr>
          <p:nvPr/>
        </p:nvSpPr>
        <p:spPr bwMode="auto">
          <a:xfrm>
            <a:off x="447675" y="1844675"/>
            <a:ext cx="83724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/>
              <a:t>Designed in the 70</a:t>
            </a:r>
            <a:r>
              <a:rPr lang="en-US" baseline="30000"/>
              <a:t>th</a:t>
            </a:r>
            <a:r>
              <a:rPr lang="en-US"/>
              <a:t> and hardly evolved since</a:t>
            </a:r>
            <a:endParaRPr lang="de-DE"/>
          </a:p>
        </p:txBody>
      </p:sp>
      <p:sp>
        <p:nvSpPr>
          <p:cNvPr id="183304" name="Text Box 8"/>
          <p:cNvSpPr txBox="1">
            <a:spLocks noChangeArrowheads="1"/>
          </p:cNvSpPr>
          <p:nvPr/>
        </p:nvSpPr>
        <p:spPr bwMode="auto">
          <a:xfrm>
            <a:off x="107950" y="6284913"/>
            <a:ext cx="47863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2000"/>
              <a:t>“preprocessor diagnostics are poor”</a:t>
            </a:r>
            <a:endParaRPr lang="de-DE" sz="2000"/>
          </a:p>
        </p:txBody>
      </p:sp>
      <p:sp>
        <p:nvSpPr>
          <p:cNvPr id="183305" name="Text Box 9"/>
          <p:cNvSpPr txBox="1">
            <a:spLocks noChangeArrowheads="1"/>
          </p:cNvSpPr>
          <p:nvPr/>
        </p:nvSpPr>
        <p:spPr bwMode="auto">
          <a:xfrm>
            <a:off x="3419475" y="4005263"/>
            <a:ext cx="5391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1800"/>
              <a:t>“is difficult to determine if the code being </a:t>
            </a:r>
          </a:p>
          <a:p>
            <a:pPr defTabSz="914400"/>
            <a:r>
              <a:rPr lang="en-US" sz="1800"/>
              <a:t> viewed is actually compiled into the system”</a:t>
            </a:r>
            <a:endParaRPr lang="de-DE" sz="1800"/>
          </a:p>
        </p:txBody>
      </p:sp>
      <p:sp>
        <p:nvSpPr>
          <p:cNvPr id="183306" name="Text Box 10"/>
          <p:cNvSpPr txBox="1">
            <a:spLocks noChangeArrowheads="1"/>
          </p:cNvSpPr>
          <p:nvPr/>
        </p:nvSpPr>
        <p:spPr bwMode="auto">
          <a:xfrm>
            <a:off x="539750" y="5380038"/>
            <a:ext cx="39211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1800"/>
              <a:t>“programming errors are easy </a:t>
            </a:r>
          </a:p>
          <a:p>
            <a:pPr defTabSz="914400"/>
            <a:r>
              <a:rPr lang="en-US" sz="1800"/>
              <a:t>  to make and difficult to detect”</a:t>
            </a:r>
            <a:endParaRPr lang="de-DE" sz="1800"/>
          </a:p>
        </p:txBody>
      </p:sp>
      <p:sp>
        <p:nvSpPr>
          <p:cNvPr id="183307" name="Text Box 11"/>
          <p:cNvSpPr txBox="1">
            <a:spLocks noChangeArrowheads="1"/>
          </p:cNvSpPr>
          <p:nvPr/>
        </p:nvSpPr>
        <p:spPr bwMode="auto">
          <a:xfrm>
            <a:off x="1692275" y="4724400"/>
            <a:ext cx="5194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2400"/>
              <a:t>“incomprehensible source texts”</a:t>
            </a:r>
            <a:endParaRPr lang="de-DE" sz="2400"/>
          </a:p>
        </p:txBody>
      </p:sp>
      <p:sp>
        <p:nvSpPr>
          <p:cNvPr id="183308" name="Text Box 12"/>
          <p:cNvSpPr txBox="1">
            <a:spLocks noChangeArrowheads="1"/>
          </p:cNvSpPr>
          <p:nvPr/>
        </p:nvSpPr>
        <p:spPr bwMode="auto">
          <a:xfrm>
            <a:off x="395288" y="3429000"/>
            <a:ext cx="56118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1800"/>
              <a:t>“maintenance becomes a ‘hit or miss’ process”</a:t>
            </a:r>
            <a:endParaRPr lang="de-DE" sz="1800"/>
          </a:p>
        </p:txBody>
      </p:sp>
      <p:sp>
        <p:nvSpPr>
          <p:cNvPr id="183309" name="Text Box 13"/>
          <p:cNvSpPr txBox="1">
            <a:spLocks noChangeArrowheads="1"/>
          </p:cNvSpPr>
          <p:nvPr/>
        </p:nvSpPr>
        <p:spPr bwMode="auto">
          <a:xfrm>
            <a:off x="4859338" y="5300663"/>
            <a:ext cx="4183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1800"/>
              <a:t>“CPP makes maintenance difficult”</a:t>
            </a:r>
            <a:endParaRPr lang="de-DE" sz="1800"/>
          </a:p>
        </p:txBody>
      </p:sp>
      <p:sp>
        <p:nvSpPr>
          <p:cNvPr id="183310" name="Text Box 14"/>
          <p:cNvSpPr txBox="1">
            <a:spLocks noChangeArrowheads="1"/>
          </p:cNvSpPr>
          <p:nvPr/>
        </p:nvSpPr>
        <p:spPr bwMode="auto">
          <a:xfrm>
            <a:off x="5264150" y="5949950"/>
            <a:ext cx="26209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defTabSz="914400"/>
            <a:r>
              <a:rPr lang="en-US" sz="1800"/>
              <a:t>“source code rapidly </a:t>
            </a:r>
          </a:p>
          <a:p>
            <a:pPr defTabSz="914400"/>
            <a:r>
              <a:rPr lang="en-US" sz="1800"/>
              <a:t>  becomes a maze”</a:t>
            </a:r>
            <a:endParaRPr lang="de-DE" sz="18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0" grpId="0"/>
      <p:bldP spid="183301" grpId="0"/>
      <p:bldP spid="183304" grpId="0"/>
      <p:bldP spid="183305" grpId="0"/>
      <p:bldP spid="183306" grpId="0"/>
      <p:bldP spid="183307" grpId="0"/>
      <p:bldP spid="183308" grpId="0"/>
      <p:bldP spid="183309" grpId="0"/>
      <p:bldP spid="1833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277813" y="298450"/>
            <a:ext cx="8566150" cy="976313"/>
          </a:xfrm>
          <a:extLst/>
        </p:spPr>
        <p:txBody>
          <a:bodyPr lIns="0" tIns="0" rIns="0" bIns="0" rtlCol="0">
            <a:normAutofit fontScale="90000"/>
          </a:bodyPr>
          <a:lstStyle/>
          <a:p>
            <a:pPr eaLnBrk="1" fontAlgn="auto" hangingPunct="1">
              <a:lnSpc>
                <a:spcPct val="89000"/>
              </a:lnSpc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dirty="0" smtClean="0"/>
              <a:t>Academia: Compositional Approaches</a:t>
            </a:r>
          </a:p>
        </p:txBody>
      </p:sp>
      <p:sp>
        <p:nvSpPr>
          <p:cNvPr id="19459" name="AutoShape 2"/>
          <p:cNvSpPr>
            <a:spLocks noChangeArrowheads="1"/>
          </p:cNvSpPr>
          <p:nvPr/>
        </p:nvSpPr>
        <p:spPr bwMode="auto">
          <a:xfrm>
            <a:off x="323850" y="1989138"/>
            <a:ext cx="2879725" cy="1008062"/>
          </a:xfrm>
          <a:prstGeom prst="roundRect">
            <a:avLst>
              <a:gd name="adj" fmla="val 111"/>
            </a:avLst>
          </a:prstGeom>
          <a:solidFill>
            <a:srgbClr val="FFFFFF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808080"/>
            </a:outerShdw>
          </a:effectLst>
        </p:spPr>
        <p:txBody>
          <a:bodyPr lIns="108000" tIns="63000" rIns="108000" bIns="63000"/>
          <a:lstStyle/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 b="1">
                <a:latin typeface="Bitstream Vera Sans Mono" pitchFamily="49" charset="0"/>
              </a:rPr>
              <a:t>class</a:t>
            </a: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Stack {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</a:t>
            </a:r>
            <a:r>
              <a:rPr lang="de-DE" sz="1200" b="1">
                <a:solidFill>
                  <a:srgbClr val="B2B2B2"/>
                </a:solidFill>
                <a:latin typeface="Bitstream Vera Sans Mono" pitchFamily="49" charset="0"/>
              </a:rPr>
              <a:t>void</a:t>
            </a: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push(Object o) {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  elementData[size++] = o;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}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...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}</a:t>
            </a:r>
          </a:p>
        </p:txBody>
      </p:sp>
      <p:sp>
        <p:nvSpPr>
          <p:cNvPr id="19460" name="AutoShape 3"/>
          <p:cNvSpPr>
            <a:spLocks noChangeArrowheads="1"/>
          </p:cNvSpPr>
          <p:nvPr/>
        </p:nvSpPr>
        <p:spPr bwMode="auto">
          <a:xfrm>
            <a:off x="323850" y="3860800"/>
            <a:ext cx="2879725" cy="1296988"/>
          </a:xfrm>
          <a:prstGeom prst="roundRect">
            <a:avLst>
              <a:gd name="adj" fmla="val 79"/>
            </a:avLst>
          </a:prstGeom>
          <a:solidFill>
            <a:srgbClr val="FFFFFF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808080"/>
            </a:outerShdw>
          </a:effectLst>
        </p:spPr>
        <p:txBody>
          <a:bodyPr lIns="108000" tIns="63000" rIns="108000" bIns="63000"/>
          <a:lstStyle/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 b="1">
                <a:latin typeface="Bitstream Vera Sans Mono" pitchFamily="49" charset="0"/>
              </a:rPr>
              <a:t>refines class</a:t>
            </a: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Stack {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</a:t>
            </a:r>
            <a:r>
              <a:rPr lang="de-DE" sz="1200" b="1">
                <a:solidFill>
                  <a:srgbClr val="B2B2B2"/>
                </a:solidFill>
                <a:latin typeface="Bitstream Vera Sans Mono" pitchFamily="49" charset="0"/>
              </a:rPr>
              <a:t>void</a:t>
            </a: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push(Object o) {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  Lock l = lock(o);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  </a:t>
            </a:r>
            <a:r>
              <a:rPr lang="de-DE" sz="1200" b="1">
                <a:solidFill>
                  <a:srgbClr val="B2B2B2"/>
                </a:solidFill>
                <a:latin typeface="Bitstream Vera Sans Mono" pitchFamily="49" charset="0"/>
              </a:rPr>
              <a:t>Super</a:t>
            </a: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.push(o);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  l.unlock();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}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...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}</a:t>
            </a:r>
          </a:p>
        </p:txBody>
      </p:sp>
      <p:sp>
        <p:nvSpPr>
          <p:cNvPr id="19461" name="Text Box 4"/>
          <p:cNvSpPr txBox="1">
            <a:spLocks noChangeArrowheads="1"/>
          </p:cNvSpPr>
          <p:nvPr/>
        </p:nvSpPr>
        <p:spPr bwMode="auto">
          <a:xfrm>
            <a:off x="250825" y="1628775"/>
            <a:ext cx="1944688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1800">
                <a:solidFill>
                  <a:srgbClr val="000000"/>
                </a:solidFill>
              </a:rPr>
              <a:t>Base / Platform</a:t>
            </a:r>
          </a:p>
        </p:txBody>
      </p:sp>
      <p:sp>
        <p:nvSpPr>
          <p:cNvPr id="19462" name="Text Box 5"/>
          <p:cNvSpPr txBox="1">
            <a:spLocks noChangeArrowheads="1"/>
          </p:cNvSpPr>
          <p:nvPr/>
        </p:nvSpPr>
        <p:spPr bwMode="auto">
          <a:xfrm>
            <a:off x="250825" y="3514725"/>
            <a:ext cx="18796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1800">
                <a:solidFill>
                  <a:srgbClr val="000000"/>
                </a:solidFill>
              </a:rPr>
              <a:t>Feature: Queue</a:t>
            </a:r>
          </a:p>
        </p:txBody>
      </p:sp>
      <p:sp>
        <p:nvSpPr>
          <p:cNvPr id="19463" name="Text Box 6"/>
          <p:cNvSpPr txBox="1">
            <a:spLocks noChangeArrowheads="1"/>
          </p:cNvSpPr>
          <p:nvPr/>
        </p:nvSpPr>
        <p:spPr bwMode="auto">
          <a:xfrm>
            <a:off x="250825" y="5530850"/>
            <a:ext cx="252095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lnSpc>
                <a:spcPct val="76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1800">
                <a:solidFill>
                  <a:srgbClr val="000000"/>
                </a:solidFill>
              </a:rPr>
              <a:t>Feature: Diagnostic</a:t>
            </a:r>
          </a:p>
        </p:txBody>
      </p:sp>
      <p:sp>
        <p:nvSpPr>
          <p:cNvPr id="19464" name="AutoShape 7"/>
          <p:cNvSpPr>
            <a:spLocks noChangeArrowheads="1"/>
          </p:cNvSpPr>
          <p:nvPr/>
        </p:nvSpPr>
        <p:spPr bwMode="auto">
          <a:xfrm>
            <a:off x="323850" y="5876925"/>
            <a:ext cx="2879725" cy="576263"/>
          </a:xfrm>
          <a:prstGeom prst="roundRect">
            <a:avLst>
              <a:gd name="adj" fmla="val 79"/>
            </a:avLst>
          </a:prstGeom>
          <a:solidFill>
            <a:srgbClr val="FFFFFF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808080"/>
            </a:outerShdw>
          </a:effectLst>
        </p:spPr>
        <p:txBody>
          <a:bodyPr lIns="108000" tIns="63000" rIns="108000" bIns="63000"/>
          <a:lstStyle/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 b="1">
                <a:latin typeface="Bitstream Vera Sans Mono" pitchFamily="49" charset="0"/>
              </a:rPr>
              <a:t>aspect</a:t>
            </a:r>
            <a:r>
              <a:rPr lang="de-DE" sz="1200" b="1">
                <a:solidFill>
                  <a:srgbClr val="B2B2B2"/>
                </a:solidFill>
                <a:latin typeface="Bitstream Vera Sans Mono" pitchFamily="49" charset="0"/>
              </a:rPr>
              <a:t> </a:t>
            </a: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Diagnostics {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  ...</a:t>
            </a:r>
          </a:p>
          <a:p>
            <a:pPr eaLnBrk="1" hangingPunct="1">
              <a:lnSpc>
                <a:spcPct val="70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200">
                <a:solidFill>
                  <a:srgbClr val="B2B2B2"/>
                </a:solidFill>
                <a:latin typeface="Bitstream Vera Sans Mono" pitchFamily="49" charset="0"/>
              </a:rPr>
              <a:t>}</a:t>
            </a:r>
          </a:p>
        </p:txBody>
      </p:sp>
      <p:grpSp>
        <p:nvGrpSpPr>
          <p:cNvPr id="19465" name="Group 8"/>
          <p:cNvGrpSpPr>
            <a:grpSpLocks/>
          </p:cNvGrpSpPr>
          <p:nvPr/>
        </p:nvGrpSpPr>
        <p:grpSpPr bwMode="auto">
          <a:xfrm>
            <a:off x="3176588" y="2611438"/>
            <a:ext cx="5711825" cy="3209925"/>
            <a:chOff x="2001" y="1645"/>
            <a:chExt cx="3598" cy="2022"/>
          </a:xfrm>
        </p:grpSpPr>
        <p:sp>
          <p:nvSpPr>
            <p:cNvPr id="19475" name="AutoShape 9"/>
            <p:cNvSpPr>
              <a:spLocks noChangeArrowheads="1"/>
            </p:cNvSpPr>
            <p:nvPr/>
          </p:nvSpPr>
          <p:spPr bwMode="auto">
            <a:xfrm rot="-1560000">
              <a:off x="2031" y="2665"/>
              <a:ext cx="411" cy="234"/>
            </a:xfrm>
            <a:prstGeom prst="rightArrow">
              <a:avLst>
                <a:gd name="adj1" fmla="val 50000"/>
                <a:gd name="adj2" fmla="val 43910"/>
              </a:avLst>
            </a:prstGeom>
            <a:solidFill>
              <a:srgbClr val="00B8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9476" name="AutoShape 10"/>
            <p:cNvSpPr>
              <a:spLocks noChangeArrowheads="1"/>
            </p:cNvSpPr>
            <p:nvPr/>
          </p:nvSpPr>
          <p:spPr bwMode="auto">
            <a:xfrm>
              <a:off x="3772" y="2005"/>
              <a:ext cx="1828" cy="887"/>
            </a:xfrm>
            <a:prstGeom prst="roundRect">
              <a:avLst>
                <a:gd name="adj" fmla="val 111"/>
              </a:avLst>
            </a:prstGeom>
            <a:solidFill>
              <a:srgbClr val="FFFFFF"/>
            </a:solidFill>
            <a:ln w="36000">
              <a:solidFill>
                <a:srgbClr val="000000"/>
              </a:solidFill>
              <a:miter lim="800000"/>
              <a:headEnd/>
              <a:tailEnd/>
            </a:ln>
            <a:effectLst>
              <a:outerShdw dist="50912" dir="2700000" algn="ctr" rotWithShape="0">
                <a:srgbClr val="808080"/>
              </a:outerShdw>
            </a:effectLst>
          </p:spPr>
          <p:txBody>
            <a:bodyPr lIns="108000" tIns="63000" rIns="108000" bIns="63000"/>
            <a:lstStyle/>
            <a:p>
              <a:pPr eaLnBrk="1" hangingPunct="1">
                <a:lnSpc>
                  <a:spcPct val="7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de-DE" sz="1200" b="1">
                  <a:solidFill>
                    <a:srgbClr val="B2B2B2"/>
                  </a:solidFill>
                  <a:latin typeface="Bitstream Vera Sans Mono" pitchFamily="49" charset="0"/>
                </a:rPr>
                <a:t>class</a:t>
              </a:r>
              <a:r>
                <a:rPr lang="de-DE" sz="1200">
                  <a:solidFill>
                    <a:srgbClr val="B2B2B2"/>
                  </a:solidFill>
                  <a:latin typeface="Bitstream Vera Sans Mono" pitchFamily="49" charset="0"/>
                </a:rPr>
                <a:t> Stack {</a:t>
              </a:r>
            </a:p>
            <a:p>
              <a:pPr eaLnBrk="1" hangingPunct="1">
                <a:lnSpc>
                  <a:spcPct val="7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de-DE" sz="1200">
                  <a:solidFill>
                    <a:srgbClr val="B2B2B2"/>
                  </a:solidFill>
                  <a:latin typeface="Bitstream Vera Sans Mono" pitchFamily="49" charset="0"/>
                </a:rPr>
                <a:t>  </a:t>
              </a:r>
              <a:r>
                <a:rPr lang="de-DE" sz="1200" b="1">
                  <a:solidFill>
                    <a:srgbClr val="B2B2B2"/>
                  </a:solidFill>
                  <a:latin typeface="Bitstream Vera Sans Mono" pitchFamily="49" charset="0"/>
                </a:rPr>
                <a:t>void</a:t>
              </a:r>
              <a:r>
                <a:rPr lang="de-DE" sz="1200">
                  <a:solidFill>
                    <a:srgbClr val="B2B2B2"/>
                  </a:solidFill>
                  <a:latin typeface="Bitstream Vera Sans Mono" pitchFamily="49" charset="0"/>
                </a:rPr>
                <a:t> push(Object o) {</a:t>
              </a:r>
            </a:p>
            <a:p>
              <a:pPr eaLnBrk="1" hangingPunct="1">
                <a:lnSpc>
                  <a:spcPct val="7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de-DE" sz="1200">
                  <a:solidFill>
                    <a:srgbClr val="B2B2B2"/>
                  </a:solidFill>
                  <a:latin typeface="Bitstream Vera Sans Mono" pitchFamily="49" charset="0"/>
                </a:rPr>
                <a:t>    Lock l = lock(o);</a:t>
              </a:r>
            </a:p>
            <a:p>
              <a:pPr eaLnBrk="1" hangingPunct="1">
                <a:lnSpc>
                  <a:spcPct val="7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de-DE" sz="1200">
                  <a:solidFill>
                    <a:srgbClr val="B2B2B2"/>
                  </a:solidFill>
                  <a:latin typeface="Bitstream Vera Sans Mono" pitchFamily="49" charset="0"/>
                </a:rPr>
                <a:t>    elementData[size++] = o;</a:t>
              </a:r>
            </a:p>
            <a:p>
              <a:pPr eaLnBrk="1" hangingPunct="1">
                <a:lnSpc>
                  <a:spcPct val="7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de-DE" sz="1200">
                  <a:solidFill>
                    <a:srgbClr val="B2B2B2"/>
                  </a:solidFill>
                  <a:latin typeface="Bitstream Vera Sans Mono" pitchFamily="49" charset="0"/>
                </a:rPr>
                <a:t>    l.unlock();</a:t>
              </a:r>
            </a:p>
            <a:p>
              <a:pPr eaLnBrk="1" hangingPunct="1">
                <a:lnSpc>
                  <a:spcPct val="7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de-DE" sz="1200">
                  <a:solidFill>
                    <a:srgbClr val="B2B2B2"/>
                  </a:solidFill>
                  <a:latin typeface="Bitstream Vera Sans Mono" pitchFamily="49" charset="0"/>
                </a:rPr>
                <a:t>  }</a:t>
              </a:r>
            </a:p>
            <a:p>
              <a:pPr eaLnBrk="1" hangingPunct="1">
                <a:lnSpc>
                  <a:spcPct val="7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de-DE" sz="1200">
                  <a:solidFill>
                    <a:srgbClr val="B2B2B2"/>
                  </a:solidFill>
                  <a:latin typeface="Bitstream Vera Sans Mono" pitchFamily="49" charset="0"/>
                </a:rPr>
                <a:t>  ...</a:t>
              </a:r>
            </a:p>
            <a:p>
              <a:pPr eaLnBrk="1" hangingPunct="1">
                <a:lnSpc>
                  <a:spcPct val="70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de-DE" sz="1200">
                  <a:solidFill>
                    <a:srgbClr val="B2B2B2"/>
                  </a:solidFill>
                  <a:latin typeface="Bitstream Vera Sans Mono" pitchFamily="49" charset="0"/>
                </a:rPr>
                <a:t>}</a:t>
              </a:r>
            </a:p>
          </p:txBody>
        </p:sp>
        <p:sp>
          <p:nvSpPr>
            <p:cNvPr id="19477" name="AutoShape 11"/>
            <p:cNvSpPr>
              <a:spLocks noChangeArrowheads="1"/>
            </p:cNvSpPr>
            <p:nvPr/>
          </p:nvSpPr>
          <p:spPr bwMode="auto">
            <a:xfrm>
              <a:off x="2492" y="2192"/>
              <a:ext cx="1234" cy="561"/>
            </a:xfrm>
            <a:prstGeom prst="homePlate">
              <a:avLst>
                <a:gd name="adj" fmla="val 54991"/>
              </a:avLst>
            </a:prstGeom>
            <a:solidFill>
              <a:srgbClr val="00B8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eaLnBrk="1" hangingPunct="1">
                <a:lnSpc>
                  <a:spcPct val="71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de-DE" sz="2400">
                  <a:solidFill>
                    <a:srgbClr val="FFFFFF"/>
                  </a:solidFill>
                  <a:latin typeface="Arial Unicode MS" pitchFamily="34" charset="-128"/>
                </a:rPr>
                <a:t>Composition</a:t>
              </a:r>
            </a:p>
          </p:txBody>
        </p:sp>
        <p:sp>
          <p:nvSpPr>
            <p:cNvPr id="19478" name="AutoShape 12"/>
            <p:cNvSpPr>
              <a:spLocks noChangeArrowheads="1"/>
            </p:cNvSpPr>
            <p:nvPr/>
          </p:nvSpPr>
          <p:spPr bwMode="auto">
            <a:xfrm rot="-3420000">
              <a:off x="2027" y="3314"/>
              <a:ext cx="420" cy="229"/>
            </a:xfrm>
            <a:prstGeom prst="rightArrow">
              <a:avLst>
                <a:gd name="adj1" fmla="val 50000"/>
                <a:gd name="adj2" fmla="val 45852"/>
              </a:avLst>
            </a:prstGeom>
            <a:solidFill>
              <a:srgbClr val="00B8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9479" name="AutoShape 13"/>
            <p:cNvSpPr>
              <a:spLocks noChangeArrowheads="1"/>
            </p:cNvSpPr>
            <p:nvPr/>
          </p:nvSpPr>
          <p:spPr bwMode="auto">
            <a:xfrm rot="3420000">
              <a:off x="2086" y="1768"/>
              <a:ext cx="420" cy="229"/>
            </a:xfrm>
            <a:prstGeom prst="rightArrow">
              <a:avLst>
                <a:gd name="adj1" fmla="val 50000"/>
                <a:gd name="adj2" fmla="val 45852"/>
              </a:avLst>
            </a:prstGeom>
            <a:solidFill>
              <a:srgbClr val="00B8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de-DE"/>
            </a:p>
          </p:txBody>
        </p:sp>
      </p:grpSp>
      <p:sp>
        <p:nvSpPr>
          <p:cNvPr id="19466" name="Text Box 14"/>
          <p:cNvSpPr txBox="1">
            <a:spLocks noChangeArrowheads="1"/>
          </p:cNvSpPr>
          <p:nvPr/>
        </p:nvSpPr>
        <p:spPr bwMode="auto">
          <a:xfrm>
            <a:off x="4572000" y="5013325"/>
            <a:ext cx="4319588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</a:rPr>
              <a:t>Module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</a:rPr>
              <a:t>Components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</a:rPr>
              <a:t>Frameworks, Plug-ins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</a:rPr>
              <a:t>Feature-Modules / Mixin Layers / …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</a:rPr>
              <a:t>Aspects / Subjects, Hyper/J, Deltas</a:t>
            </a:r>
          </a:p>
        </p:txBody>
      </p:sp>
      <p:sp>
        <p:nvSpPr>
          <p:cNvPr id="19467" name="Puzzle3"/>
          <p:cNvSpPr>
            <a:spLocks noEditPoints="1" noChangeArrowheads="1"/>
          </p:cNvSpPr>
          <p:nvPr/>
        </p:nvSpPr>
        <p:spPr bwMode="auto">
          <a:xfrm>
            <a:off x="1874838" y="3860800"/>
            <a:ext cx="868362" cy="1271588"/>
          </a:xfrm>
          <a:custGeom>
            <a:avLst/>
            <a:gdLst>
              <a:gd name="T0" fmla="*/ 675146591 w 21600"/>
              <a:gd name="T1" fmla="*/ 2147483647 h 21600"/>
              <a:gd name="T2" fmla="*/ 1335285192 w 21600"/>
              <a:gd name="T3" fmla="*/ 2147483647 h 21600"/>
              <a:gd name="T4" fmla="*/ 856361117 w 21600"/>
              <a:gd name="T5" fmla="*/ 2147483647 h 21600"/>
              <a:gd name="T6" fmla="*/ 1335285192 w 21600"/>
              <a:gd name="T7" fmla="*/ 1433256227 h 21600"/>
              <a:gd name="T8" fmla="*/ 682228766 w 21600"/>
              <a:gd name="T9" fmla="*/ 10608341 h 21600"/>
              <a:gd name="T10" fmla="*/ 44962578 w 21600"/>
              <a:gd name="T11" fmla="*/ 1387759161 h 21600"/>
              <a:gd name="T12" fmla="*/ 523951460 w 21600"/>
              <a:gd name="T13" fmla="*/ 2147483647 h 21600"/>
              <a:gd name="T14" fmla="*/ 44962578 w 21600"/>
              <a:gd name="T15" fmla="*/ 21474836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2273 w 21600"/>
              <a:gd name="T25" fmla="*/ 7719 h 21600"/>
              <a:gd name="T26" fmla="*/ 19149 w 21600"/>
              <a:gd name="T27" fmla="*/ 20237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6625" y="20892"/>
                </a:moveTo>
                <a:lnTo>
                  <a:pt x="7105" y="21023"/>
                </a:lnTo>
                <a:lnTo>
                  <a:pt x="7513" y="21088"/>
                </a:lnTo>
                <a:lnTo>
                  <a:pt x="7922" y="21115"/>
                </a:lnTo>
                <a:lnTo>
                  <a:pt x="8242" y="21115"/>
                </a:lnTo>
                <a:lnTo>
                  <a:pt x="8544" y="21062"/>
                </a:lnTo>
                <a:lnTo>
                  <a:pt x="8810" y="20997"/>
                </a:lnTo>
                <a:lnTo>
                  <a:pt x="9023" y="20892"/>
                </a:lnTo>
                <a:lnTo>
                  <a:pt x="9148" y="20761"/>
                </a:lnTo>
                <a:lnTo>
                  <a:pt x="9290" y="20616"/>
                </a:lnTo>
                <a:lnTo>
                  <a:pt x="9361" y="20459"/>
                </a:lnTo>
                <a:lnTo>
                  <a:pt x="9396" y="20289"/>
                </a:lnTo>
                <a:lnTo>
                  <a:pt x="9396" y="20092"/>
                </a:lnTo>
                <a:lnTo>
                  <a:pt x="9325" y="19909"/>
                </a:lnTo>
                <a:lnTo>
                  <a:pt x="9219" y="19738"/>
                </a:lnTo>
                <a:lnTo>
                  <a:pt x="9094" y="19555"/>
                </a:lnTo>
                <a:lnTo>
                  <a:pt x="8917" y="19384"/>
                </a:lnTo>
                <a:lnTo>
                  <a:pt x="8650" y="19162"/>
                </a:lnTo>
                <a:lnTo>
                  <a:pt x="8437" y="18900"/>
                </a:lnTo>
                <a:lnTo>
                  <a:pt x="8277" y="18624"/>
                </a:lnTo>
                <a:lnTo>
                  <a:pt x="8135" y="18349"/>
                </a:lnTo>
                <a:lnTo>
                  <a:pt x="8028" y="18048"/>
                </a:lnTo>
                <a:lnTo>
                  <a:pt x="7993" y="17746"/>
                </a:lnTo>
                <a:lnTo>
                  <a:pt x="7993" y="17471"/>
                </a:lnTo>
                <a:lnTo>
                  <a:pt x="8028" y="17169"/>
                </a:lnTo>
                <a:lnTo>
                  <a:pt x="8135" y="16920"/>
                </a:lnTo>
                <a:lnTo>
                  <a:pt x="8277" y="16671"/>
                </a:lnTo>
                <a:lnTo>
                  <a:pt x="8366" y="16540"/>
                </a:lnTo>
                <a:lnTo>
                  <a:pt x="8473" y="16409"/>
                </a:lnTo>
                <a:lnTo>
                  <a:pt x="8615" y="16317"/>
                </a:lnTo>
                <a:lnTo>
                  <a:pt x="8739" y="16213"/>
                </a:lnTo>
                <a:lnTo>
                  <a:pt x="8881" y="16134"/>
                </a:lnTo>
                <a:lnTo>
                  <a:pt x="9059" y="16055"/>
                </a:lnTo>
                <a:lnTo>
                  <a:pt x="9254" y="15990"/>
                </a:lnTo>
                <a:lnTo>
                  <a:pt x="9432" y="15911"/>
                </a:lnTo>
                <a:lnTo>
                  <a:pt x="9663" y="15885"/>
                </a:lnTo>
                <a:lnTo>
                  <a:pt x="9876" y="15833"/>
                </a:lnTo>
                <a:lnTo>
                  <a:pt x="10142" y="15806"/>
                </a:lnTo>
                <a:lnTo>
                  <a:pt x="10391" y="15806"/>
                </a:lnTo>
                <a:lnTo>
                  <a:pt x="10728" y="15806"/>
                </a:lnTo>
                <a:lnTo>
                  <a:pt x="10995" y="15806"/>
                </a:lnTo>
                <a:lnTo>
                  <a:pt x="11279" y="15833"/>
                </a:lnTo>
                <a:lnTo>
                  <a:pt x="11546" y="15885"/>
                </a:lnTo>
                <a:lnTo>
                  <a:pt x="11776" y="15937"/>
                </a:lnTo>
                <a:lnTo>
                  <a:pt x="12025" y="15990"/>
                </a:lnTo>
                <a:lnTo>
                  <a:pt x="12221" y="16055"/>
                </a:lnTo>
                <a:lnTo>
                  <a:pt x="12434" y="16134"/>
                </a:lnTo>
                <a:lnTo>
                  <a:pt x="12611" y="16213"/>
                </a:lnTo>
                <a:lnTo>
                  <a:pt x="12771" y="16317"/>
                </a:lnTo>
                <a:lnTo>
                  <a:pt x="12913" y="16409"/>
                </a:lnTo>
                <a:lnTo>
                  <a:pt x="13038" y="16514"/>
                </a:lnTo>
                <a:lnTo>
                  <a:pt x="13251" y="16737"/>
                </a:lnTo>
                <a:lnTo>
                  <a:pt x="13428" y="16986"/>
                </a:lnTo>
                <a:lnTo>
                  <a:pt x="13517" y="17248"/>
                </a:lnTo>
                <a:lnTo>
                  <a:pt x="13588" y="17523"/>
                </a:lnTo>
                <a:lnTo>
                  <a:pt x="13588" y="17799"/>
                </a:lnTo>
                <a:lnTo>
                  <a:pt x="13517" y="18074"/>
                </a:lnTo>
                <a:lnTo>
                  <a:pt x="13428" y="18323"/>
                </a:lnTo>
                <a:lnTo>
                  <a:pt x="13286" y="18572"/>
                </a:lnTo>
                <a:lnTo>
                  <a:pt x="13109" y="18808"/>
                </a:lnTo>
                <a:lnTo>
                  <a:pt x="12878" y="19031"/>
                </a:lnTo>
                <a:lnTo>
                  <a:pt x="12434" y="19411"/>
                </a:lnTo>
                <a:lnTo>
                  <a:pt x="12132" y="19738"/>
                </a:lnTo>
                <a:lnTo>
                  <a:pt x="12025" y="19856"/>
                </a:lnTo>
                <a:lnTo>
                  <a:pt x="11919" y="20014"/>
                </a:lnTo>
                <a:lnTo>
                  <a:pt x="11883" y="20132"/>
                </a:lnTo>
                <a:lnTo>
                  <a:pt x="11883" y="20263"/>
                </a:lnTo>
                <a:lnTo>
                  <a:pt x="11883" y="20394"/>
                </a:lnTo>
                <a:lnTo>
                  <a:pt x="11954" y="20485"/>
                </a:lnTo>
                <a:lnTo>
                  <a:pt x="12061" y="20590"/>
                </a:lnTo>
                <a:lnTo>
                  <a:pt x="12185" y="20695"/>
                </a:lnTo>
                <a:lnTo>
                  <a:pt x="12327" y="20787"/>
                </a:lnTo>
                <a:lnTo>
                  <a:pt x="12540" y="20892"/>
                </a:lnTo>
                <a:lnTo>
                  <a:pt x="12771" y="20997"/>
                </a:lnTo>
                <a:lnTo>
                  <a:pt x="13073" y="21088"/>
                </a:lnTo>
                <a:lnTo>
                  <a:pt x="13428" y="21193"/>
                </a:lnTo>
                <a:lnTo>
                  <a:pt x="13873" y="21298"/>
                </a:lnTo>
                <a:lnTo>
                  <a:pt x="14317" y="21390"/>
                </a:lnTo>
                <a:lnTo>
                  <a:pt x="14778" y="21468"/>
                </a:lnTo>
                <a:lnTo>
                  <a:pt x="15294" y="21547"/>
                </a:lnTo>
                <a:lnTo>
                  <a:pt x="15809" y="21600"/>
                </a:lnTo>
                <a:lnTo>
                  <a:pt x="16359" y="21652"/>
                </a:lnTo>
                <a:lnTo>
                  <a:pt x="16875" y="21678"/>
                </a:lnTo>
                <a:lnTo>
                  <a:pt x="17407" y="21678"/>
                </a:lnTo>
                <a:lnTo>
                  <a:pt x="17958" y="21678"/>
                </a:lnTo>
                <a:lnTo>
                  <a:pt x="18473" y="21652"/>
                </a:lnTo>
                <a:lnTo>
                  <a:pt x="18953" y="21573"/>
                </a:lnTo>
                <a:lnTo>
                  <a:pt x="19397" y="21495"/>
                </a:lnTo>
                <a:lnTo>
                  <a:pt x="19841" y="21390"/>
                </a:lnTo>
                <a:lnTo>
                  <a:pt x="20214" y="21272"/>
                </a:lnTo>
                <a:lnTo>
                  <a:pt x="20551" y="21088"/>
                </a:lnTo>
                <a:lnTo>
                  <a:pt x="20480" y="20787"/>
                </a:lnTo>
                <a:lnTo>
                  <a:pt x="20409" y="20485"/>
                </a:lnTo>
                <a:lnTo>
                  <a:pt x="20356" y="20158"/>
                </a:lnTo>
                <a:lnTo>
                  <a:pt x="20356" y="19804"/>
                </a:lnTo>
                <a:lnTo>
                  <a:pt x="20321" y="19083"/>
                </a:lnTo>
                <a:lnTo>
                  <a:pt x="20356" y="18349"/>
                </a:lnTo>
                <a:lnTo>
                  <a:pt x="20409" y="17641"/>
                </a:lnTo>
                <a:lnTo>
                  <a:pt x="20480" y="17012"/>
                </a:lnTo>
                <a:lnTo>
                  <a:pt x="20551" y="16488"/>
                </a:lnTo>
                <a:lnTo>
                  <a:pt x="20551" y="16055"/>
                </a:lnTo>
                <a:lnTo>
                  <a:pt x="20551" y="15911"/>
                </a:lnTo>
                <a:lnTo>
                  <a:pt x="20445" y="15754"/>
                </a:lnTo>
                <a:lnTo>
                  <a:pt x="20356" y="15610"/>
                </a:lnTo>
                <a:lnTo>
                  <a:pt x="20178" y="15452"/>
                </a:lnTo>
                <a:lnTo>
                  <a:pt x="20001" y="15334"/>
                </a:lnTo>
                <a:lnTo>
                  <a:pt x="19770" y="15230"/>
                </a:lnTo>
                <a:lnTo>
                  <a:pt x="19521" y="15125"/>
                </a:lnTo>
                <a:lnTo>
                  <a:pt x="19290" y="15059"/>
                </a:lnTo>
                <a:lnTo>
                  <a:pt x="19024" y="15007"/>
                </a:lnTo>
                <a:lnTo>
                  <a:pt x="18740" y="14954"/>
                </a:lnTo>
                <a:lnTo>
                  <a:pt x="18509" y="14954"/>
                </a:lnTo>
                <a:lnTo>
                  <a:pt x="18225" y="14954"/>
                </a:lnTo>
                <a:lnTo>
                  <a:pt x="17994" y="15007"/>
                </a:lnTo>
                <a:lnTo>
                  <a:pt x="17763" y="15085"/>
                </a:lnTo>
                <a:lnTo>
                  <a:pt x="17550" y="15177"/>
                </a:lnTo>
                <a:lnTo>
                  <a:pt x="17372" y="15308"/>
                </a:lnTo>
                <a:lnTo>
                  <a:pt x="17176" y="15426"/>
                </a:lnTo>
                <a:lnTo>
                  <a:pt x="16928" y="15557"/>
                </a:lnTo>
                <a:lnTo>
                  <a:pt x="16661" y="15636"/>
                </a:lnTo>
                <a:lnTo>
                  <a:pt x="16359" y="15688"/>
                </a:lnTo>
                <a:lnTo>
                  <a:pt x="16022" y="15715"/>
                </a:lnTo>
                <a:lnTo>
                  <a:pt x="15667" y="15688"/>
                </a:lnTo>
                <a:lnTo>
                  <a:pt x="15294" y="15662"/>
                </a:lnTo>
                <a:lnTo>
                  <a:pt x="14956" y="15583"/>
                </a:lnTo>
                <a:lnTo>
                  <a:pt x="14619" y="15479"/>
                </a:lnTo>
                <a:lnTo>
                  <a:pt x="14281" y="15334"/>
                </a:lnTo>
                <a:lnTo>
                  <a:pt x="13961" y="15177"/>
                </a:lnTo>
                <a:lnTo>
                  <a:pt x="13695" y="14981"/>
                </a:lnTo>
                <a:lnTo>
                  <a:pt x="13588" y="14850"/>
                </a:lnTo>
                <a:lnTo>
                  <a:pt x="13482" y="14732"/>
                </a:lnTo>
                <a:lnTo>
                  <a:pt x="13393" y="14600"/>
                </a:lnTo>
                <a:lnTo>
                  <a:pt x="13322" y="14456"/>
                </a:lnTo>
                <a:lnTo>
                  <a:pt x="13251" y="14299"/>
                </a:lnTo>
                <a:lnTo>
                  <a:pt x="13215" y="14155"/>
                </a:lnTo>
                <a:lnTo>
                  <a:pt x="13180" y="13971"/>
                </a:lnTo>
                <a:lnTo>
                  <a:pt x="13180" y="13801"/>
                </a:lnTo>
                <a:lnTo>
                  <a:pt x="13180" y="13591"/>
                </a:lnTo>
                <a:lnTo>
                  <a:pt x="13215" y="13395"/>
                </a:lnTo>
                <a:lnTo>
                  <a:pt x="13251" y="13198"/>
                </a:lnTo>
                <a:lnTo>
                  <a:pt x="13322" y="13015"/>
                </a:lnTo>
                <a:lnTo>
                  <a:pt x="13393" y="12870"/>
                </a:lnTo>
                <a:lnTo>
                  <a:pt x="13482" y="12713"/>
                </a:lnTo>
                <a:lnTo>
                  <a:pt x="13588" y="12569"/>
                </a:lnTo>
                <a:lnTo>
                  <a:pt x="13730" y="12438"/>
                </a:lnTo>
                <a:lnTo>
                  <a:pt x="13997" y="12215"/>
                </a:lnTo>
                <a:lnTo>
                  <a:pt x="14334" y="12005"/>
                </a:lnTo>
                <a:lnTo>
                  <a:pt x="14690" y="11861"/>
                </a:lnTo>
                <a:lnTo>
                  <a:pt x="15063" y="11756"/>
                </a:lnTo>
                <a:lnTo>
                  <a:pt x="15436" y="11678"/>
                </a:lnTo>
                <a:lnTo>
                  <a:pt x="15809" y="11638"/>
                </a:lnTo>
                <a:lnTo>
                  <a:pt x="16182" y="11638"/>
                </a:lnTo>
                <a:lnTo>
                  <a:pt x="16555" y="11678"/>
                </a:lnTo>
                <a:lnTo>
                  <a:pt x="16910" y="11730"/>
                </a:lnTo>
                <a:lnTo>
                  <a:pt x="17248" y="11835"/>
                </a:lnTo>
                <a:lnTo>
                  <a:pt x="17514" y="11966"/>
                </a:lnTo>
                <a:lnTo>
                  <a:pt x="17763" y="12110"/>
                </a:lnTo>
                <a:lnTo>
                  <a:pt x="17887" y="12215"/>
                </a:lnTo>
                <a:lnTo>
                  <a:pt x="18065" y="12307"/>
                </a:lnTo>
                <a:lnTo>
                  <a:pt x="18260" y="12412"/>
                </a:lnTo>
                <a:lnTo>
                  <a:pt x="18438" y="12464"/>
                </a:lnTo>
                <a:lnTo>
                  <a:pt x="18669" y="12543"/>
                </a:lnTo>
                <a:lnTo>
                  <a:pt x="18882" y="12569"/>
                </a:lnTo>
                <a:lnTo>
                  <a:pt x="19113" y="12595"/>
                </a:lnTo>
                <a:lnTo>
                  <a:pt x="19361" y="12608"/>
                </a:lnTo>
                <a:lnTo>
                  <a:pt x="19592" y="12608"/>
                </a:lnTo>
                <a:lnTo>
                  <a:pt x="19841" y="12595"/>
                </a:lnTo>
                <a:lnTo>
                  <a:pt x="20072" y="12543"/>
                </a:lnTo>
                <a:lnTo>
                  <a:pt x="20321" y="12490"/>
                </a:lnTo>
                <a:lnTo>
                  <a:pt x="20551" y="12438"/>
                </a:lnTo>
                <a:lnTo>
                  <a:pt x="20800" y="12333"/>
                </a:lnTo>
                <a:lnTo>
                  <a:pt x="20996" y="12241"/>
                </a:lnTo>
                <a:lnTo>
                  <a:pt x="21244" y="12110"/>
                </a:lnTo>
                <a:lnTo>
                  <a:pt x="21298" y="12032"/>
                </a:lnTo>
                <a:lnTo>
                  <a:pt x="21404" y="11966"/>
                </a:lnTo>
                <a:lnTo>
                  <a:pt x="21475" y="11861"/>
                </a:lnTo>
                <a:lnTo>
                  <a:pt x="21511" y="11730"/>
                </a:lnTo>
                <a:lnTo>
                  <a:pt x="21617" y="11481"/>
                </a:lnTo>
                <a:lnTo>
                  <a:pt x="21653" y="11180"/>
                </a:lnTo>
                <a:lnTo>
                  <a:pt x="21653" y="10826"/>
                </a:lnTo>
                <a:lnTo>
                  <a:pt x="21653" y="10472"/>
                </a:lnTo>
                <a:lnTo>
                  <a:pt x="21582" y="10092"/>
                </a:lnTo>
                <a:lnTo>
                  <a:pt x="21511" y="9725"/>
                </a:lnTo>
                <a:lnTo>
                  <a:pt x="21298" y="8912"/>
                </a:lnTo>
                <a:lnTo>
                  <a:pt x="21067" y="8191"/>
                </a:lnTo>
                <a:lnTo>
                  <a:pt x="20800" y="7536"/>
                </a:lnTo>
                <a:lnTo>
                  <a:pt x="20551" y="7025"/>
                </a:lnTo>
                <a:lnTo>
                  <a:pt x="20001" y="7103"/>
                </a:lnTo>
                <a:lnTo>
                  <a:pt x="19432" y="7156"/>
                </a:lnTo>
                <a:lnTo>
                  <a:pt x="18846" y="7208"/>
                </a:lnTo>
                <a:lnTo>
                  <a:pt x="18225" y="7208"/>
                </a:lnTo>
                <a:lnTo>
                  <a:pt x="17656" y="7208"/>
                </a:lnTo>
                <a:lnTo>
                  <a:pt x="17070" y="7182"/>
                </a:lnTo>
                <a:lnTo>
                  <a:pt x="16484" y="7156"/>
                </a:lnTo>
                <a:lnTo>
                  <a:pt x="15986" y="7103"/>
                </a:lnTo>
                <a:lnTo>
                  <a:pt x="14992" y="6999"/>
                </a:lnTo>
                <a:lnTo>
                  <a:pt x="14210" y="6907"/>
                </a:lnTo>
                <a:lnTo>
                  <a:pt x="13695" y="6828"/>
                </a:lnTo>
                <a:lnTo>
                  <a:pt x="13517" y="6802"/>
                </a:lnTo>
                <a:lnTo>
                  <a:pt x="13073" y="6645"/>
                </a:lnTo>
                <a:lnTo>
                  <a:pt x="12700" y="6474"/>
                </a:lnTo>
                <a:lnTo>
                  <a:pt x="12363" y="6304"/>
                </a:lnTo>
                <a:lnTo>
                  <a:pt x="12132" y="6094"/>
                </a:lnTo>
                <a:lnTo>
                  <a:pt x="11919" y="5871"/>
                </a:lnTo>
                <a:lnTo>
                  <a:pt x="11776" y="5649"/>
                </a:lnTo>
                <a:lnTo>
                  <a:pt x="11688" y="5413"/>
                </a:lnTo>
                <a:lnTo>
                  <a:pt x="11617" y="5190"/>
                </a:lnTo>
                <a:lnTo>
                  <a:pt x="11617" y="4941"/>
                </a:lnTo>
                <a:lnTo>
                  <a:pt x="11652" y="4718"/>
                </a:lnTo>
                <a:lnTo>
                  <a:pt x="11723" y="4482"/>
                </a:lnTo>
                <a:lnTo>
                  <a:pt x="11812" y="4285"/>
                </a:lnTo>
                <a:lnTo>
                  <a:pt x="11919" y="4089"/>
                </a:lnTo>
                <a:lnTo>
                  <a:pt x="12096" y="3905"/>
                </a:lnTo>
                <a:lnTo>
                  <a:pt x="12292" y="3735"/>
                </a:lnTo>
                <a:lnTo>
                  <a:pt x="12505" y="3604"/>
                </a:lnTo>
                <a:lnTo>
                  <a:pt x="12700" y="3460"/>
                </a:lnTo>
                <a:lnTo>
                  <a:pt x="12878" y="3250"/>
                </a:lnTo>
                <a:lnTo>
                  <a:pt x="13038" y="3027"/>
                </a:lnTo>
                <a:lnTo>
                  <a:pt x="13180" y="2752"/>
                </a:lnTo>
                <a:lnTo>
                  <a:pt x="13286" y="2477"/>
                </a:lnTo>
                <a:lnTo>
                  <a:pt x="13322" y="2175"/>
                </a:lnTo>
                <a:lnTo>
                  <a:pt x="13357" y="1874"/>
                </a:lnTo>
                <a:lnTo>
                  <a:pt x="13286" y="1572"/>
                </a:lnTo>
                <a:lnTo>
                  <a:pt x="13180" y="1271"/>
                </a:lnTo>
                <a:lnTo>
                  <a:pt x="13038" y="983"/>
                </a:lnTo>
                <a:lnTo>
                  <a:pt x="12949" y="865"/>
                </a:lnTo>
                <a:lnTo>
                  <a:pt x="12807" y="733"/>
                </a:lnTo>
                <a:lnTo>
                  <a:pt x="12665" y="616"/>
                </a:lnTo>
                <a:lnTo>
                  <a:pt x="12505" y="511"/>
                </a:lnTo>
                <a:lnTo>
                  <a:pt x="12327" y="406"/>
                </a:lnTo>
                <a:lnTo>
                  <a:pt x="12132" y="314"/>
                </a:lnTo>
                <a:lnTo>
                  <a:pt x="11883" y="235"/>
                </a:lnTo>
                <a:lnTo>
                  <a:pt x="11652" y="183"/>
                </a:lnTo>
                <a:lnTo>
                  <a:pt x="11368" y="104"/>
                </a:lnTo>
                <a:lnTo>
                  <a:pt x="11101" y="78"/>
                </a:lnTo>
                <a:lnTo>
                  <a:pt x="10800" y="52"/>
                </a:lnTo>
                <a:lnTo>
                  <a:pt x="10444" y="52"/>
                </a:lnTo>
                <a:lnTo>
                  <a:pt x="10142" y="52"/>
                </a:lnTo>
                <a:lnTo>
                  <a:pt x="9840" y="78"/>
                </a:lnTo>
                <a:lnTo>
                  <a:pt x="9574" y="104"/>
                </a:lnTo>
                <a:lnTo>
                  <a:pt x="9325" y="157"/>
                </a:lnTo>
                <a:lnTo>
                  <a:pt x="9094" y="209"/>
                </a:lnTo>
                <a:lnTo>
                  <a:pt x="8846" y="262"/>
                </a:lnTo>
                <a:lnTo>
                  <a:pt x="8650" y="340"/>
                </a:lnTo>
                <a:lnTo>
                  <a:pt x="8437" y="432"/>
                </a:lnTo>
                <a:lnTo>
                  <a:pt x="8277" y="511"/>
                </a:lnTo>
                <a:lnTo>
                  <a:pt x="8100" y="616"/>
                </a:lnTo>
                <a:lnTo>
                  <a:pt x="7957" y="707"/>
                </a:lnTo>
                <a:lnTo>
                  <a:pt x="7833" y="838"/>
                </a:lnTo>
                <a:lnTo>
                  <a:pt x="7620" y="1061"/>
                </a:lnTo>
                <a:lnTo>
                  <a:pt x="7442" y="1336"/>
                </a:lnTo>
                <a:lnTo>
                  <a:pt x="7353" y="1599"/>
                </a:lnTo>
                <a:lnTo>
                  <a:pt x="7318" y="1900"/>
                </a:lnTo>
                <a:lnTo>
                  <a:pt x="7318" y="2175"/>
                </a:lnTo>
                <a:lnTo>
                  <a:pt x="7353" y="2450"/>
                </a:lnTo>
                <a:lnTo>
                  <a:pt x="7442" y="2726"/>
                </a:lnTo>
                <a:lnTo>
                  <a:pt x="7620" y="2975"/>
                </a:lnTo>
                <a:lnTo>
                  <a:pt x="7833" y="3198"/>
                </a:lnTo>
                <a:lnTo>
                  <a:pt x="8064" y="3433"/>
                </a:lnTo>
                <a:lnTo>
                  <a:pt x="8295" y="3630"/>
                </a:lnTo>
                <a:lnTo>
                  <a:pt x="8508" y="3853"/>
                </a:lnTo>
                <a:lnTo>
                  <a:pt x="8686" y="4089"/>
                </a:lnTo>
                <a:lnTo>
                  <a:pt x="8775" y="4312"/>
                </a:lnTo>
                <a:lnTo>
                  <a:pt x="8846" y="4561"/>
                </a:lnTo>
                <a:lnTo>
                  <a:pt x="8846" y="4810"/>
                </a:lnTo>
                <a:lnTo>
                  <a:pt x="8810" y="5059"/>
                </a:lnTo>
                <a:lnTo>
                  <a:pt x="8721" y="5295"/>
                </a:lnTo>
                <a:lnTo>
                  <a:pt x="8579" y="5544"/>
                </a:lnTo>
                <a:lnTo>
                  <a:pt x="8366" y="5766"/>
                </a:lnTo>
                <a:lnTo>
                  <a:pt x="8135" y="5976"/>
                </a:lnTo>
                <a:lnTo>
                  <a:pt x="7833" y="6199"/>
                </a:lnTo>
                <a:lnTo>
                  <a:pt x="7478" y="6369"/>
                </a:lnTo>
                <a:lnTo>
                  <a:pt x="7069" y="6527"/>
                </a:lnTo>
                <a:lnTo>
                  <a:pt x="6590" y="6671"/>
                </a:lnTo>
                <a:lnTo>
                  <a:pt x="6092" y="6802"/>
                </a:lnTo>
                <a:lnTo>
                  <a:pt x="5684" y="6802"/>
                </a:lnTo>
                <a:lnTo>
                  <a:pt x="5133" y="6802"/>
                </a:lnTo>
                <a:lnTo>
                  <a:pt x="4547" y="6802"/>
                </a:lnTo>
                <a:lnTo>
                  <a:pt x="3872" y="6802"/>
                </a:lnTo>
                <a:lnTo>
                  <a:pt x="3144" y="6802"/>
                </a:lnTo>
                <a:lnTo>
                  <a:pt x="2362" y="6802"/>
                </a:lnTo>
                <a:lnTo>
                  <a:pt x="1545" y="6802"/>
                </a:lnTo>
                <a:lnTo>
                  <a:pt x="692" y="6802"/>
                </a:lnTo>
                <a:lnTo>
                  <a:pt x="586" y="7234"/>
                </a:lnTo>
                <a:lnTo>
                  <a:pt x="461" y="7837"/>
                </a:lnTo>
                <a:lnTo>
                  <a:pt x="355" y="8493"/>
                </a:lnTo>
                <a:lnTo>
                  <a:pt x="248" y="9187"/>
                </a:lnTo>
                <a:lnTo>
                  <a:pt x="142" y="9869"/>
                </a:lnTo>
                <a:lnTo>
                  <a:pt x="106" y="10498"/>
                </a:lnTo>
                <a:lnTo>
                  <a:pt x="106" y="10983"/>
                </a:lnTo>
                <a:lnTo>
                  <a:pt x="106" y="11311"/>
                </a:lnTo>
                <a:lnTo>
                  <a:pt x="213" y="11481"/>
                </a:lnTo>
                <a:lnTo>
                  <a:pt x="319" y="11651"/>
                </a:lnTo>
                <a:lnTo>
                  <a:pt x="497" y="11783"/>
                </a:lnTo>
                <a:lnTo>
                  <a:pt x="692" y="11914"/>
                </a:lnTo>
                <a:lnTo>
                  <a:pt x="941" y="12032"/>
                </a:lnTo>
                <a:lnTo>
                  <a:pt x="1207" y="12110"/>
                </a:lnTo>
                <a:lnTo>
                  <a:pt x="1509" y="12189"/>
                </a:lnTo>
                <a:lnTo>
                  <a:pt x="1794" y="12241"/>
                </a:lnTo>
                <a:lnTo>
                  <a:pt x="2131" y="12267"/>
                </a:lnTo>
                <a:lnTo>
                  <a:pt x="2433" y="12281"/>
                </a:lnTo>
                <a:lnTo>
                  <a:pt x="2735" y="12267"/>
                </a:lnTo>
                <a:lnTo>
                  <a:pt x="3055" y="12241"/>
                </a:lnTo>
                <a:lnTo>
                  <a:pt x="3357" y="12189"/>
                </a:lnTo>
                <a:lnTo>
                  <a:pt x="3623" y="12084"/>
                </a:lnTo>
                <a:lnTo>
                  <a:pt x="3872" y="11979"/>
                </a:lnTo>
                <a:lnTo>
                  <a:pt x="4103" y="11861"/>
                </a:lnTo>
                <a:lnTo>
                  <a:pt x="4316" y="11704"/>
                </a:lnTo>
                <a:lnTo>
                  <a:pt x="4582" y="11612"/>
                </a:lnTo>
                <a:lnTo>
                  <a:pt x="4849" y="11533"/>
                </a:lnTo>
                <a:lnTo>
                  <a:pt x="5169" y="11507"/>
                </a:lnTo>
                <a:lnTo>
                  <a:pt x="5506" y="11481"/>
                </a:lnTo>
                <a:lnTo>
                  <a:pt x="5808" y="11507"/>
                </a:lnTo>
                <a:lnTo>
                  <a:pt x="6146" y="11560"/>
                </a:lnTo>
                <a:lnTo>
                  <a:pt x="6501" y="11651"/>
                </a:lnTo>
                <a:lnTo>
                  <a:pt x="6803" y="11783"/>
                </a:lnTo>
                <a:lnTo>
                  <a:pt x="7105" y="11940"/>
                </a:lnTo>
                <a:lnTo>
                  <a:pt x="7353" y="12110"/>
                </a:lnTo>
                <a:lnTo>
                  <a:pt x="7584" y="12333"/>
                </a:lnTo>
                <a:lnTo>
                  <a:pt x="7798" y="12595"/>
                </a:lnTo>
                <a:lnTo>
                  <a:pt x="7922" y="12870"/>
                </a:lnTo>
                <a:lnTo>
                  <a:pt x="8028" y="13198"/>
                </a:lnTo>
                <a:lnTo>
                  <a:pt x="8064" y="13526"/>
                </a:lnTo>
                <a:lnTo>
                  <a:pt x="8028" y="13775"/>
                </a:lnTo>
                <a:lnTo>
                  <a:pt x="7922" y="13998"/>
                </a:lnTo>
                <a:lnTo>
                  <a:pt x="7798" y="14220"/>
                </a:lnTo>
                <a:lnTo>
                  <a:pt x="7584" y="14404"/>
                </a:lnTo>
                <a:lnTo>
                  <a:pt x="7353" y="14574"/>
                </a:lnTo>
                <a:lnTo>
                  <a:pt x="7105" y="14732"/>
                </a:lnTo>
                <a:lnTo>
                  <a:pt x="6803" y="14850"/>
                </a:lnTo>
                <a:lnTo>
                  <a:pt x="6501" y="14954"/>
                </a:lnTo>
                <a:lnTo>
                  <a:pt x="6146" y="15033"/>
                </a:lnTo>
                <a:lnTo>
                  <a:pt x="5808" y="15085"/>
                </a:lnTo>
                <a:lnTo>
                  <a:pt x="5506" y="15085"/>
                </a:lnTo>
                <a:lnTo>
                  <a:pt x="5169" y="15059"/>
                </a:lnTo>
                <a:lnTo>
                  <a:pt x="4849" y="15007"/>
                </a:lnTo>
                <a:lnTo>
                  <a:pt x="4582" y="14902"/>
                </a:lnTo>
                <a:lnTo>
                  <a:pt x="4316" y="14784"/>
                </a:lnTo>
                <a:lnTo>
                  <a:pt x="4103" y="14600"/>
                </a:lnTo>
                <a:lnTo>
                  <a:pt x="3907" y="14430"/>
                </a:lnTo>
                <a:lnTo>
                  <a:pt x="3659" y="14299"/>
                </a:lnTo>
                <a:lnTo>
                  <a:pt x="3428" y="14194"/>
                </a:lnTo>
                <a:lnTo>
                  <a:pt x="3179" y="14129"/>
                </a:lnTo>
                <a:lnTo>
                  <a:pt x="2913" y="14102"/>
                </a:lnTo>
                <a:lnTo>
                  <a:pt x="2646" y="14102"/>
                </a:lnTo>
                <a:lnTo>
                  <a:pt x="2362" y="14129"/>
                </a:lnTo>
                <a:lnTo>
                  <a:pt x="2096" y="14168"/>
                </a:lnTo>
                <a:lnTo>
                  <a:pt x="1811" y="14273"/>
                </a:lnTo>
                <a:lnTo>
                  <a:pt x="1545" y="14378"/>
                </a:lnTo>
                <a:lnTo>
                  <a:pt x="1314" y="14496"/>
                </a:lnTo>
                <a:lnTo>
                  <a:pt x="1065" y="14653"/>
                </a:lnTo>
                <a:lnTo>
                  <a:pt x="870" y="14797"/>
                </a:lnTo>
                <a:lnTo>
                  <a:pt x="657" y="14981"/>
                </a:lnTo>
                <a:lnTo>
                  <a:pt x="497" y="15177"/>
                </a:lnTo>
                <a:lnTo>
                  <a:pt x="390" y="15413"/>
                </a:lnTo>
                <a:lnTo>
                  <a:pt x="284" y="15636"/>
                </a:lnTo>
                <a:lnTo>
                  <a:pt x="248" y="15911"/>
                </a:lnTo>
                <a:lnTo>
                  <a:pt x="284" y="16239"/>
                </a:lnTo>
                <a:lnTo>
                  <a:pt x="319" y="16566"/>
                </a:lnTo>
                <a:lnTo>
                  <a:pt x="497" y="17340"/>
                </a:lnTo>
                <a:lnTo>
                  <a:pt x="692" y="18152"/>
                </a:lnTo>
                <a:lnTo>
                  <a:pt x="799" y="18559"/>
                </a:lnTo>
                <a:lnTo>
                  <a:pt x="905" y="18978"/>
                </a:lnTo>
                <a:lnTo>
                  <a:pt x="959" y="19384"/>
                </a:lnTo>
                <a:lnTo>
                  <a:pt x="994" y="19791"/>
                </a:lnTo>
                <a:lnTo>
                  <a:pt x="994" y="20132"/>
                </a:lnTo>
                <a:lnTo>
                  <a:pt x="959" y="20485"/>
                </a:lnTo>
                <a:lnTo>
                  <a:pt x="941" y="20669"/>
                </a:lnTo>
                <a:lnTo>
                  <a:pt x="870" y="20813"/>
                </a:lnTo>
                <a:lnTo>
                  <a:pt x="799" y="20970"/>
                </a:lnTo>
                <a:lnTo>
                  <a:pt x="692" y="21088"/>
                </a:lnTo>
                <a:lnTo>
                  <a:pt x="1474" y="20997"/>
                </a:lnTo>
                <a:lnTo>
                  <a:pt x="2291" y="20866"/>
                </a:lnTo>
                <a:lnTo>
                  <a:pt x="3108" y="20787"/>
                </a:lnTo>
                <a:lnTo>
                  <a:pt x="3907" y="20721"/>
                </a:lnTo>
                <a:lnTo>
                  <a:pt x="4653" y="20695"/>
                </a:lnTo>
                <a:lnTo>
                  <a:pt x="5364" y="20695"/>
                </a:lnTo>
                <a:lnTo>
                  <a:pt x="5701" y="20721"/>
                </a:lnTo>
                <a:lnTo>
                  <a:pt x="6057" y="20761"/>
                </a:lnTo>
                <a:lnTo>
                  <a:pt x="6323" y="20813"/>
                </a:lnTo>
                <a:lnTo>
                  <a:pt x="6625" y="20892"/>
                </a:lnTo>
                <a:close/>
              </a:path>
            </a:pathLst>
          </a:custGeom>
          <a:solidFill>
            <a:srgbClr val="FFBE7D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9468" name="Puzzle4"/>
          <p:cNvSpPr>
            <a:spLocks noEditPoints="1" noChangeArrowheads="1"/>
          </p:cNvSpPr>
          <p:nvPr/>
        </p:nvSpPr>
        <p:spPr bwMode="auto">
          <a:xfrm>
            <a:off x="1874838" y="5665788"/>
            <a:ext cx="503237" cy="931862"/>
          </a:xfrm>
          <a:custGeom>
            <a:avLst/>
            <a:gdLst>
              <a:gd name="T0" fmla="*/ 105051353 w 21600"/>
              <a:gd name="T1" fmla="*/ 930869869 h 21600"/>
              <a:gd name="T2" fmla="*/ 5728678 w 21600"/>
              <a:gd name="T3" fmla="*/ 1360052287 h 21600"/>
              <a:gd name="T4" fmla="*/ 145430041 w 21600"/>
              <a:gd name="T5" fmla="*/ 1734391995 h 21600"/>
              <a:gd name="T6" fmla="*/ 264556094 w 21600"/>
              <a:gd name="T7" fmla="*/ 1345037876 h 21600"/>
              <a:gd name="T8" fmla="*/ 176691357 w 21600"/>
              <a:gd name="T9" fmla="*/ 874261151 h 21600"/>
              <a:gd name="T10" fmla="*/ 265985264 w 21600"/>
              <a:gd name="T11" fmla="*/ 378676447 h 21600"/>
              <a:gd name="T12" fmla="*/ 140396669 w 21600"/>
              <a:gd name="T13" fmla="*/ 884061 h 21600"/>
              <a:gd name="T14" fmla="*/ 5728678 w 21600"/>
              <a:gd name="T15" fmla="*/ 378676447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2076 w 21600"/>
              <a:gd name="T25" fmla="*/ 5664 h 21600"/>
              <a:gd name="T26" fmla="*/ 20203 w 21600"/>
              <a:gd name="T27" fmla="*/ 15980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3813" y="10590"/>
                </a:moveTo>
                <a:lnTo>
                  <a:pt x="3927" y="10513"/>
                </a:lnTo>
                <a:lnTo>
                  <a:pt x="4078" y="10425"/>
                </a:lnTo>
                <a:lnTo>
                  <a:pt x="4210" y="10359"/>
                </a:lnTo>
                <a:lnTo>
                  <a:pt x="4361" y="10315"/>
                </a:lnTo>
                <a:lnTo>
                  <a:pt x="4682" y="10237"/>
                </a:lnTo>
                <a:lnTo>
                  <a:pt x="5041" y="10193"/>
                </a:lnTo>
                <a:lnTo>
                  <a:pt x="5456" y="10171"/>
                </a:lnTo>
                <a:lnTo>
                  <a:pt x="5853" y="10193"/>
                </a:lnTo>
                <a:lnTo>
                  <a:pt x="6249" y="10260"/>
                </a:lnTo>
                <a:lnTo>
                  <a:pt x="6646" y="10337"/>
                </a:lnTo>
                <a:lnTo>
                  <a:pt x="7004" y="10469"/>
                </a:lnTo>
                <a:lnTo>
                  <a:pt x="7363" y="10612"/>
                </a:lnTo>
                <a:lnTo>
                  <a:pt x="7665" y="10788"/>
                </a:lnTo>
                <a:lnTo>
                  <a:pt x="7911" y="10998"/>
                </a:lnTo>
                <a:lnTo>
                  <a:pt x="8024" y="11097"/>
                </a:lnTo>
                <a:lnTo>
                  <a:pt x="8137" y="11207"/>
                </a:lnTo>
                <a:lnTo>
                  <a:pt x="8194" y="11340"/>
                </a:lnTo>
                <a:lnTo>
                  <a:pt x="8269" y="11461"/>
                </a:lnTo>
                <a:lnTo>
                  <a:pt x="8307" y="11593"/>
                </a:lnTo>
                <a:lnTo>
                  <a:pt x="8307" y="11714"/>
                </a:lnTo>
                <a:lnTo>
                  <a:pt x="8307" y="11868"/>
                </a:lnTo>
                <a:lnTo>
                  <a:pt x="8307" y="12012"/>
                </a:lnTo>
                <a:lnTo>
                  <a:pt x="8194" y="12265"/>
                </a:lnTo>
                <a:lnTo>
                  <a:pt x="8062" y="12519"/>
                </a:lnTo>
                <a:lnTo>
                  <a:pt x="7873" y="12706"/>
                </a:lnTo>
                <a:lnTo>
                  <a:pt x="7627" y="12904"/>
                </a:lnTo>
                <a:lnTo>
                  <a:pt x="7363" y="13048"/>
                </a:lnTo>
                <a:lnTo>
                  <a:pt x="7080" y="13180"/>
                </a:lnTo>
                <a:lnTo>
                  <a:pt x="6759" y="13257"/>
                </a:lnTo>
                <a:lnTo>
                  <a:pt x="6419" y="13345"/>
                </a:lnTo>
                <a:lnTo>
                  <a:pt x="6098" y="13389"/>
                </a:lnTo>
                <a:lnTo>
                  <a:pt x="5739" y="13389"/>
                </a:lnTo>
                <a:lnTo>
                  <a:pt x="5418" y="13389"/>
                </a:lnTo>
                <a:lnTo>
                  <a:pt x="5079" y="13345"/>
                </a:lnTo>
                <a:lnTo>
                  <a:pt x="4758" y="13301"/>
                </a:lnTo>
                <a:lnTo>
                  <a:pt x="4474" y="13213"/>
                </a:lnTo>
                <a:lnTo>
                  <a:pt x="4172" y="13114"/>
                </a:lnTo>
                <a:lnTo>
                  <a:pt x="3965" y="12982"/>
                </a:lnTo>
                <a:lnTo>
                  <a:pt x="3738" y="12838"/>
                </a:lnTo>
                <a:lnTo>
                  <a:pt x="3493" y="12706"/>
                </a:lnTo>
                <a:lnTo>
                  <a:pt x="3228" y="12607"/>
                </a:lnTo>
                <a:lnTo>
                  <a:pt x="2945" y="12519"/>
                </a:lnTo>
                <a:lnTo>
                  <a:pt x="2700" y="12431"/>
                </a:lnTo>
                <a:lnTo>
                  <a:pt x="2397" y="12375"/>
                </a:lnTo>
                <a:lnTo>
                  <a:pt x="2152" y="12331"/>
                </a:lnTo>
                <a:lnTo>
                  <a:pt x="1888" y="12309"/>
                </a:lnTo>
                <a:lnTo>
                  <a:pt x="1642" y="12309"/>
                </a:lnTo>
                <a:lnTo>
                  <a:pt x="1397" y="12331"/>
                </a:lnTo>
                <a:lnTo>
                  <a:pt x="1170" y="12397"/>
                </a:lnTo>
                <a:lnTo>
                  <a:pt x="962" y="12453"/>
                </a:lnTo>
                <a:lnTo>
                  <a:pt x="774" y="12563"/>
                </a:lnTo>
                <a:lnTo>
                  <a:pt x="623" y="12684"/>
                </a:lnTo>
                <a:lnTo>
                  <a:pt x="528" y="12838"/>
                </a:lnTo>
                <a:lnTo>
                  <a:pt x="453" y="13026"/>
                </a:lnTo>
                <a:lnTo>
                  <a:pt x="339" y="13477"/>
                </a:lnTo>
                <a:lnTo>
                  <a:pt x="226" y="13984"/>
                </a:lnTo>
                <a:lnTo>
                  <a:pt x="151" y="14535"/>
                </a:lnTo>
                <a:lnTo>
                  <a:pt x="113" y="15075"/>
                </a:lnTo>
                <a:lnTo>
                  <a:pt x="113" y="15626"/>
                </a:lnTo>
                <a:lnTo>
                  <a:pt x="151" y="16133"/>
                </a:lnTo>
                <a:lnTo>
                  <a:pt x="188" y="16376"/>
                </a:lnTo>
                <a:lnTo>
                  <a:pt x="264" y="16585"/>
                </a:lnTo>
                <a:lnTo>
                  <a:pt x="339" y="16773"/>
                </a:lnTo>
                <a:lnTo>
                  <a:pt x="453" y="16938"/>
                </a:lnTo>
                <a:lnTo>
                  <a:pt x="1095" y="16883"/>
                </a:lnTo>
                <a:lnTo>
                  <a:pt x="1963" y="16795"/>
                </a:lnTo>
                <a:lnTo>
                  <a:pt x="2945" y="16751"/>
                </a:lnTo>
                <a:lnTo>
                  <a:pt x="3965" y="16706"/>
                </a:lnTo>
                <a:lnTo>
                  <a:pt x="5022" y="16684"/>
                </a:lnTo>
                <a:lnTo>
                  <a:pt x="5947" y="16684"/>
                </a:lnTo>
                <a:lnTo>
                  <a:pt x="6759" y="16706"/>
                </a:lnTo>
                <a:lnTo>
                  <a:pt x="7363" y="16751"/>
                </a:lnTo>
                <a:lnTo>
                  <a:pt x="7948" y="16839"/>
                </a:lnTo>
                <a:lnTo>
                  <a:pt x="8458" y="16916"/>
                </a:lnTo>
                <a:lnTo>
                  <a:pt x="8893" y="17026"/>
                </a:lnTo>
                <a:lnTo>
                  <a:pt x="9289" y="17158"/>
                </a:lnTo>
                <a:lnTo>
                  <a:pt x="9572" y="17280"/>
                </a:lnTo>
                <a:lnTo>
                  <a:pt x="9799" y="17412"/>
                </a:lnTo>
                <a:lnTo>
                  <a:pt x="9969" y="17555"/>
                </a:lnTo>
                <a:lnTo>
                  <a:pt x="10120" y="17687"/>
                </a:lnTo>
                <a:lnTo>
                  <a:pt x="10158" y="17831"/>
                </a:lnTo>
                <a:lnTo>
                  <a:pt x="10195" y="17974"/>
                </a:lnTo>
                <a:lnTo>
                  <a:pt x="10158" y="18128"/>
                </a:lnTo>
                <a:lnTo>
                  <a:pt x="10082" y="18271"/>
                </a:lnTo>
                <a:lnTo>
                  <a:pt x="9969" y="18426"/>
                </a:lnTo>
                <a:lnTo>
                  <a:pt x="9837" y="18569"/>
                </a:lnTo>
                <a:lnTo>
                  <a:pt x="9648" y="18701"/>
                </a:lnTo>
                <a:lnTo>
                  <a:pt x="9440" y="18822"/>
                </a:lnTo>
                <a:lnTo>
                  <a:pt x="9213" y="18999"/>
                </a:lnTo>
                <a:lnTo>
                  <a:pt x="9044" y="19186"/>
                </a:lnTo>
                <a:lnTo>
                  <a:pt x="8893" y="19395"/>
                </a:lnTo>
                <a:lnTo>
                  <a:pt x="8817" y="19627"/>
                </a:lnTo>
                <a:lnTo>
                  <a:pt x="8779" y="19858"/>
                </a:lnTo>
                <a:lnTo>
                  <a:pt x="8779" y="20112"/>
                </a:lnTo>
                <a:lnTo>
                  <a:pt x="8855" y="20354"/>
                </a:lnTo>
                <a:lnTo>
                  <a:pt x="8968" y="20586"/>
                </a:lnTo>
                <a:lnTo>
                  <a:pt x="9138" y="20817"/>
                </a:lnTo>
                <a:lnTo>
                  <a:pt x="9365" y="21026"/>
                </a:lnTo>
                <a:lnTo>
                  <a:pt x="9610" y="21192"/>
                </a:lnTo>
                <a:lnTo>
                  <a:pt x="9950" y="21368"/>
                </a:lnTo>
                <a:lnTo>
                  <a:pt x="10120" y="21445"/>
                </a:lnTo>
                <a:lnTo>
                  <a:pt x="10346" y="21511"/>
                </a:lnTo>
                <a:lnTo>
                  <a:pt x="10516" y="21555"/>
                </a:lnTo>
                <a:lnTo>
                  <a:pt x="10743" y="21600"/>
                </a:lnTo>
                <a:lnTo>
                  <a:pt x="10988" y="21644"/>
                </a:lnTo>
                <a:lnTo>
                  <a:pt x="11215" y="21666"/>
                </a:lnTo>
                <a:lnTo>
                  <a:pt x="11498" y="21666"/>
                </a:lnTo>
                <a:lnTo>
                  <a:pt x="11762" y="21666"/>
                </a:lnTo>
                <a:lnTo>
                  <a:pt x="12253" y="21644"/>
                </a:lnTo>
                <a:lnTo>
                  <a:pt x="12763" y="21577"/>
                </a:lnTo>
                <a:lnTo>
                  <a:pt x="13197" y="21467"/>
                </a:lnTo>
                <a:lnTo>
                  <a:pt x="13556" y="21346"/>
                </a:lnTo>
                <a:lnTo>
                  <a:pt x="13896" y="21192"/>
                </a:lnTo>
                <a:lnTo>
                  <a:pt x="14179" y="21026"/>
                </a:lnTo>
                <a:lnTo>
                  <a:pt x="14444" y="20839"/>
                </a:lnTo>
                <a:lnTo>
                  <a:pt x="14576" y="20641"/>
                </a:lnTo>
                <a:lnTo>
                  <a:pt x="14727" y="20431"/>
                </a:lnTo>
                <a:lnTo>
                  <a:pt x="14765" y="20200"/>
                </a:lnTo>
                <a:lnTo>
                  <a:pt x="14802" y="19991"/>
                </a:lnTo>
                <a:lnTo>
                  <a:pt x="14727" y="19759"/>
                </a:lnTo>
                <a:lnTo>
                  <a:pt x="14613" y="19550"/>
                </a:lnTo>
                <a:lnTo>
                  <a:pt x="14444" y="19307"/>
                </a:lnTo>
                <a:lnTo>
                  <a:pt x="14217" y="19098"/>
                </a:lnTo>
                <a:lnTo>
                  <a:pt x="13934" y="18911"/>
                </a:lnTo>
                <a:lnTo>
                  <a:pt x="13669" y="18745"/>
                </a:lnTo>
                <a:lnTo>
                  <a:pt x="13462" y="18547"/>
                </a:lnTo>
                <a:lnTo>
                  <a:pt x="13311" y="18337"/>
                </a:lnTo>
                <a:lnTo>
                  <a:pt x="13197" y="18150"/>
                </a:lnTo>
                <a:lnTo>
                  <a:pt x="13122" y="17941"/>
                </a:lnTo>
                <a:lnTo>
                  <a:pt x="13122" y="17720"/>
                </a:lnTo>
                <a:lnTo>
                  <a:pt x="13122" y="17533"/>
                </a:lnTo>
                <a:lnTo>
                  <a:pt x="13197" y="17346"/>
                </a:lnTo>
                <a:lnTo>
                  <a:pt x="13273" y="17158"/>
                </a:lnTo>
                <a:lnTo>
                  <a:pt x="13386" y="16982"/>
                </a:lnTo>
                <a:lnTo>
                  <a:pt x="13537" y="16839"/>
                </a:lnTo>
                <a:lnTo>
                  <a:pt x="13707" y="16706"/>
                </a:lnTo>
                <a:lnTo>
                  <a:pt x="13896" y="16607"/>
                </a:lnTo>
                <a:lnTo>
                  <a:pt x="14104" y="16519"/>
                </a:lnTo>
                <a:lnTo>
                  <a:pt x="14330" y="16453"/>
                </a:lnTo>
                <a:lnTo>
                  <a:pt x="14538" y="16431"/>
                </a:lnTo>
                <a:lnTo>
                  <a:pt x="14897" y="16453"/>
                </a:lnTo>
                <a:lnTo>
                  <a:pt x="15406" y="16497"/>
                </a:lnTo>
                <a:lnTo>
                  <a:pt x="16105" y="16541"/>
                </a:lnTo>
                <a:lnTo>
                  <a:pt x="16898" y="16607"/>
                </a:lnTo>
                <a:lnTo>
                  <a:pt x="17804" y="16651"/>
                </a:lnTo>
                <a:lnTo>
                  <a:pt x="18786" y="16684"/>
                </a:lnTo>
                <a:lnTo>
                  <a:pt x="19844" y="16728"/>
                </a:lnTo>
                <a:lnTo>
                  <a:pt x="20920" y="16751"/>
                </a:lnTo>
                <a:lnTo>
                  <a:pt x="21109" y="16497"/>
                </a:lnTo>
                <a:lnTo>
                  <a:pt x="21241" y="16222"/>
                </a:lnTo>
                <a:lnTo>
                  <a:pt x="21392" y="15946"/>
                </a:lnTo>
                <a:lnTo>
                  <a:pt x="21467" y="15648"/>
                </a:lnTo>
                <a:lnTo>
                  <a:pt x="21543" y="15351"/>
                </a:lnTo>
                <a:lnTo>
                  <a:pt x="21618" y="15042"/>
                </a:lnTo>
                <a:lnTo>
                  <a:pt x="21618" y="14745"/>
                </a:lnTo>
                <a:lnTo>
                  <a:pt x="21618" y="14447"/>
                </a:lnTo>
                <a:lnTo>
                  <a:pt x="21618" y="14150"/>
                </a:lnTo>
                <a:lnTo>
                  <a:pt x="21581" y="13852"/>
                </a:lnTo>
                <a:lnTo>
                  <a:pt x="21505" y="13577"/>
                </a:lnTo>
                <a:lnTo>
                  <a:pt x="21430" y="13301"/>
                </a:lnTo>
                <a:lnTo>
                  <a:pt x="21354" y="13048"/>
                </a:lnTo>
                <a:lnTo>
                  <a:pt x="21241" y="12816"/>
                </a:lnTo>
                <a:lnTo>
                  <a:pt x="21146" y="12607"/>
                </a:lnTo>
                <a:lnTo>
                  <a:pt x="21033" y="12431"/>
                </a:lnTo>
                <a:lnTo>
                  <a:pt x="20920" y="12265"/>
                </a:lnTo>
                <a:lnTo>
                  <a:pt x="20769" y="12144"/>
                </a:lnTo>
                <a:lnTo>
                  <a:pt x="20637" y="12034"/>
                </a:lnTo>
                <a:lnTo>
                  <a:pt x="20486" y="11946"/>
                </a:lnTo>
                <a:lnTo>
                  <a:pt x="20297" y="11891"/>
                </a:lnTo>
                <a:lnTo>
                  <a:pt x="20165" y="11846"/>
                </a:lnTo>
                <a:lnTo>
                  <a:pt x="19976" y="11824"/>
                </a:lnTo>
                <a:lnTo>
                  <a:pt x="19806" y="11802"/>
                </a:lnTo>
                <a:lnTo>
                  <a:pt x="19390" y="11824"/>
                </a:lnTo>
                <a:lnTo>
                  <a:pt x="18956" y="11891"/>
                </a:lnTo>
                <a:lnTo>
                  <a:pt x="18503" y="11968"/>
                </a:lnTo>
                <a:lnTo>
                  <a:pt x="17993" y="12078"/>
                </a:lnTo>
                <a:lnTo>
                  <a:pt x="17653" y="12144"/>
                </a:lnTo>
                <a:lnTo>
                  <a:pt x="17332" y="12199"/>
                </a:lnTo>
                <a:lnTo>
                  <a:pt x="17049" y="12221"/>
                </a:lnTo>
                <a:lnTo>
                  <a:pt x="16747" y="12243"/>
                </a:lnTo>
                <a:lnTo>
                  <a:pt x="16464" y="12243"/>
                </a:lnTo>
                <a:lnTo>
                  <a:pt x="16218" y="12243"/>
                </a:lnTo>
                <a:lnTo>
                  <a:pt x="15992" y="12221"/>
                </a:lnTo>
                <a:lnTo>
                  <a:pt x="15746" y="12199"/>
                </a:lnTo>
                <a:lnTo>
                  <a:pt x="15520" y="12155"/>
                </a:lnTo>
                <a:lnTo>
                  <a:pt x="15350" y="12122"/>
                </a:lnTo>
                <a:lnTo>
                  <a:pt x="15161" y="12056"/>
                </a:lnTo>
                <a:lnTo>
                  <a:pt x="14972" y="11990"/>
                </a:lnTo>
                <a:lnTo>
                  <a:pt x="14689" y="11846"/>
                </a:lnTo>
                <a:lnTo>
                  <a:pt x="14444" y="11670"/>
                </a:lnTo>
                <a:lnTo>
                  <a:pt x="14255" y="11483"/>
                </a:lnTo>
                <a:lnTo>
                  <a:pt x="14104" y="11295"/>
                </a:lnTo>
                <a:lnTo>
                  <a:pt x="14028" y="11086"/>
                </a:lnTo>
                <a:lnTo>
                  <a:pt x="13972" y="10888"/>
                </a:lnTo>
                <a:lnTo>
                  <a:pt x="13972" y="10700"/>
                </a:lnTo>
                <a:lnTo>
                  <a:pt x="14009" y="10513"/>
                </a:lnTo>
                <a:lnTo>
                  <a:pt x="14066" y="10359"/>
                </a:lnTo>
                <a:lnTo>
                  <a:pt x="14179" y="10215"/>
                </a:lnTo>
                <a:lnTo>
                  <a:pt x="14406" y="10006"/>
                </a:lnTo>
                <a:lnTo>
                  <a:pt x="14651" y="9830"/>
                </a:lnTo>
                <a:lnTo>
                  <a:pt x="14878" y="9686"/>
                </a:lnTo>
                <a:lnTo>
                  <a:pt x="15123" y="9554"/>
                </a:lnTo>
                <a:lnTo>
                  <a:pt x="15350" y="9477"/>
                </a:lnTo>
                <a:lnTo>
                  <a:pt x="15558" y="9411"/>
                </a:lnTo>
                <a:lnTo>
                  <a:pt x="15803" y="9345"/>
                </a:lnTo>
                <a:lnTo>
                  <a:pt x="16030" y="9323"/>
                </a:lnTo>
                <a:lnTo>
                  <a:pt x="16256" y="9301"/>
                </a:lnTo>
                <a:lnTo>
                  <a:pt x="16464" y="9323"/>
                </a:lnTo>
                <a:lnTo>
                  <a:pt x="16690" y="9345"/>
                </a:lnTo>
                <a:lnTo>
                  <a:pt x="16898" y="9367"/>
                </a:lnTo>
                <a:lnTo>
                  <a:pt x="17332" y="9477"/>
                </a:lnTo>
                <a:lnTo>
                  <a:pt x="17767" y="9598"/>
                </a:lnTo>
                <a:lnTo>
                  <a:pt x="18163" y="9731"/>
                </a:lnTo>
                <a:lnTo>
                  <a:pt x="18597" y="9874"/>
                </a:lnTo>
                <a:lnTo>
                  <a:pt x="18994" y="10006"/>
                </a:lnTo>
                <a:lnTo>
                  <a:pt x="19428" y="10083"/>
                </a:lnTo>
                <a:lnTo>
                  <a:pt x="19617" y="10127"/>
                </a:lnTo>
                <a:lnTo>
                  <a:pt x="19844" y="10149"/>
                </a:lnTo>
                <a:lnTo>
                  <a:pt x="20013" y="10149"/>
                </a:lnTo>
                <a:lnTo>
                  <a:pt x="20240" y="10127"/>
                </a:lnTo>
                <a:lnTo>
                  <a:pt x="20410" y="10105"/>
                </a:lnTo>
                <a:lnTo>
                  <a:pt x="20637" y="10061"/>
                </a:lnTo>
                <a:lnTo>
                  <a:pt x="20844" y="9984"/>
                </a:lnTo>
                <a:lnTo>
                  <a:pt x="21033" y="9896"/>
                </a:lnTo>
                <a:lnTo>
                  <a:pt x="21146" y="9830"/>
                </a:lnTo>
                <a:lnTo>
                  <a:pt x="21203" y="9753"/>
                </a:lnTo>
                <a:lnTo>
                  <a:pt x="21279" y="9642"/>
                </a:lnTo>
                <a:lnTo>
                  <a:pt x="21354" y="9521"/>
                </a:lnTo>
                <a:lnTo>
                  <a:pt x="21430" y="9246"/>
                </a:lnTo>
                <a:lnTo>
                  <a:pt x="21430" y="8904"/>
                </a:lnTo>
                <a:lnTo>
                  <a:pt x="21430" y="8540"/>
                </a:lnTo>
                <a:lnTo>
                  <a:pt x="21392" y="8144"/>
                </a:lnTo>
                <a:lnTo>
                  <a:pt x="21354" y="7714"/>
                </a:lnTo>
                <a:lnTo>
                  <a:pt x="21279" y="7295"/>
                </a:lnTo>
                <a:lnTo>
                  <a:pt x="21146" y="6446"/>
                </a:lnTo>
                <a:lnTo>
                  <a:pt x="20995" y="5686"/>
                </a:lnTo>
                <a:lnTo>
                  <a:pt x="20958" y="5366"/>
                </a:lnTo>
                <a:lnTo>
                  <a:pt x="20958" y="5091"/>
                </a:lnTo>
                <a:lnTo>
                  <a:pt x="20958" y="4860"/>
                </a:lnTo>
                <a:lnTo>
                  <a:pt x="21033" y="4716"/>
                </a:lnTo>
                <a:lnTo>
                  <a:pt x="20637" y="4860"/>
                </a:lnTo>
                <a:lnTo>
                  <a:pt x="20127" y="4992"/>
                </a:lnTo>
                <a:lnTo>
                  <a:pt x="19617" y="5069"/>
                </a:lnTo>
                <a:lnTo>
                  <a:pt x="19032" y="5157"/>
                </a:lnTo>
                <a:lnTo>
                  <a:pt x="18465" y="5201"/>
                </a:lnTo>
                <a:lnTo>
                  <a:pt x="17842" y="5245"/>
                </a:lnTo>
                <a:lnTo>
                  <a:pt x="17219" y="5267"/>
                </a:lnTo>
                <a:lnTo>
                  <a:pt x="16615" y="5267"/>
                </a:lnTo>
                <a:lnTo>
                  <a:pt x="15992" y="5245"/>
                </a:lnTo>
                <a:lnTo>
                  <a:pt x="15369" y="5201"/>
                </a:lnTo>
                <a:lnTo>
                  <a:pt x="14840" y="5157"/>
                </a:lnTo>
                <a:lnTo>
                  <a:pt x="14293" y="5091"/>
                </a:lnTo>
                <a:lnTo>
                  <a:pt x="13783" y="5014"/>
                </a:lnTo>
                <a:lnTo>
                  <a:pt x="13386" y="4926"/>
                </a:lnTo>
                <a:lnTo>
                  <a:pt x="13027" y="4815"/>
                </a:lnTo>
                <a:lnTo>
                  <a:pt x="12725" y="4716"/>
                </a:lnTo>
                <a:lnTo>
                  <a:pt x="12480" y="4606"/>
                </a:lnTo>
                <a:lnTo>
                  <a:pt x="12291" y="4496"/>
                </a:lnTo>
                <a:lnTo>
                  <a:pt x="12197" y="4397"/>
                </a:lnTo>
                <a:lnTo>
                  <a:pt x="12083" y="4286"/>
                </a:lnTo>
                <a:lnTo>
                  <a:pt x="12046" y="4187"/>
                </a:lnTo>
                <a:lnTo>
                  <a:pt x="12008" y="4077"/>
                </a:lnTo>
                <a:lnTo>
                  <a:pt x="12046" y="3967"/>
                </a:lnTo>
                <a:lnTo>
                  <a:pt x="12121" y="3868"/>
                </a:lnTo>
                <a:lnTo>
                  <a:pt x="12197" y="3735"/>
                </a:lnTo>
                <a:lnTo>
                  <a:pt x="12291" y="3614"/>
                </a:lnTo>
                <a:lnTo>
                  <a:pt x="12442" y="3482"/>
                </a:lnTo>
                <a:lnTo>
                  <a:pt x="12631" y="3361"/>
                </a:lnTo>
                <a:lnTo>
                  <a:pt x="13065" y="3085"/>
                </a:lnTo>
                <a:lnTo>
                  <a:pt x="13537" y="2766"/>
                </a:lnTo>
                <a:lnTo>
                  <a:pt x="13783" y="2578"/>
                </a:lnTo>
                <a:lnTo>
                  <a:pt x="13934" y="2380"/>
                </a:lnTo>
                <a:lnTo>
                  <a:pt x="14028" y="2171"/>
                </a:lnTo>
                <a:lnTo>
                  <a:pt x="14104" y="1961"/>
                </a:lnTo>
                <a:lnTo>
                  <a:pt x="14104" y="1730"/>
                </a:lnTo>
                <a:lnTo>
                  <a:pt x="14066" y="1498"/>
                </a:lnTo>
                <a:lnTo>
                  <a:pt x="13972" y="1267"/>
                </a:lnTo>
                <a:lnTo>
                  <a:pt x="13820" y="1057"/>
                </a:lnTo>
                <a:lnTo>
                  <a:pt x="13594" y="837"/>
                </a:lnTo>
                <a:lnTo>
                  <a:pt x="13386" y="628"/>
                </a:lnTo>
                <a:lnTo>
                  <a:pt x="13103" y="462"/>
                </a:lnTo>
                <a:lnTo>
                  <a:pt x="12763" y="308"/>
                </a:lnTo>
                <a:lnTo>
                  <a:pt x="12404" y="187"/>
                </a:lnTo>
                <a:lnTo>
                  <a:pt x="12008" y="77"/>
                </a:lnTo>
                <a:lnTo>
                  <a:pt x="11574" y="33"/>
                </a:lnTo>
                <a:lnTo>
                  <a:pt x="11102" y="11"/>
                </a:lnTo>
                <a:lnTo>
                  <a:pt x="10667" y="11"/>
                </a:lnTo>
                <a:lnTo>
                  <a:pt x="10233" y="77"/>
                </a:lnTo>
                <a:lnTo>
                  <a:pt x="9837" y="187"/>
                </a:lnTo>
                <a:lnTo>
                  <a:pt x="9440" y="286"/>
                </a:lnTo>
                <a:lnTo>
                  <a:pt x="9062" y="462"/>
                </a:lnTo>
                <a:lnTo>
                  <a:pt x="8741" y="628"/>
                </a:lnTo>
                <a:lnTo>
                  <a:pt x="8458" y="815"/>
                </a:lnTo>
                <a:lnTo>
                  <a:pt x="8232" y="1035"/>
                </a:lnTo>
                <a:lnTo>
                  <a:pt x="8062" y="1245"/>
                </a:lnTo>
                <a:lnTo>
                  <a:pt x="7911" y="1476"/>
                </a:lnTo>
                <a:lnTo>
                  <a:pt x="7835" y="1708"/>
                </a:lnTo>
                <a:lnTo>
                  <a:pt x="7797" y="1961"/>
                </a:lnTo>
                <a:lnTo>
                  <a:pt x="7835" y="2193"/>
                </a:lnTo>
                <a:lnTo>
                  <a:pt x="7948" y="2402"/>
                </a:lnTo>
                <a:lnTo>
                  <a:pt x="8062" y="2534"/>
                </a:lnTo>
                <a:lnTo>
                  <a:pt x="8175" y="2644"/>
                </a:lnTo>
                <a:lnTo>
                  <a:pt x="8269" y="2744"/>
                </a:lnTo>
                <a:lnTo>
                  <a:pt x="8420" y="2832"/>
                </a:lnTo>
                <a:lnTo>
                  <a:pt x="8704" y="3019"/>
                </a:lnTo>
                <a:lnTo>
                  <a:pt x="8968" y="3206"/>
                </a:lnTo>
                <a:lnTo>
                  <a:pt x="9138" y="3405"/>
                </a:lnTo>
                <a:lnTo>
                  <a:pt x="9327" y="3570"/>
                </a:lnTo>
                <a:lnTo>
                  <a:pt x="9440" y="3735"/>
                </a:lnTo>
                <a:lnTo>
                  <a:pt x="9516" y="3890"/>
                </a:lnTo>
                <a:lnTo>
                  <a:pt x="9534" y="4033"/>
                </a:lnTo>
                <a:lnTo>
                  <a:pt x="9534" y="4165"/>
                </a:lnTo>
                <a:lnTo>
                  <a:pt x="9516" y="4286"/>
                </a:lnTo>
                <a:lnTo>
                  <a:pt x="9440" y="4397"/>
                </a:lnTo>
                <a:lnTo>
                  <a:pt x="9327" y="4496"/>
                </a:lnTo>
                <a:lnTo>
                  <a:pt x="9176" y="4562"/>
                </a:lnTo>
                <a:lnTo>
                  <a:pt x="9006" y="4628"/>
                </a:lnTo>
                <a:lnTo>
                  <a:pt x="8779" y="4694"/>
                </a:lnTo>
                <a:lnTo>
                  <a:pt x="8534" y="4716"/>
                </a:lnTo>
                <a:lnTo>
                  <a:pt x="8232" y="4716"/>
                </a:lnTo>
                <a:lnTo>
                  <a:pt x="7118" y="4738"/>
                </a:lnTo>
                <a:lnTo>
                  <a:pt x="5947" y="4771"/>
                </a:lnTo>
                <a:lnTo>
                  <a:pt x="4795" y="4815"/>
                </a:lnTo>
                <a:lnTo>
                  <a:pt x="3681" y="4860"/>
                </a:lnTo>
                <a:lnTo>
                  <a:pt x="2662" y="4882"/>
                </a:lnTo>
                <a:lnTo>
                  <a:pt x="1755" y="4882"/>
                </a:lnTo>
                <a:lnTo>
                  <a:pt x="1359" y="4860"/>
                </a:lnTo>
                <a:lnTo>
                  <a:pt x="981" y="4837"/>
                </a:lnTo>
                <a:lnTo>
                  <a:pt x="698" y="4771"/>
                </a:lnTo>
                <a:lnTo>
                  <a:pt x="453" y="4716"/>
                </a:lnTo>
                <a:lnTo>
                  <a:pt x="453" y="5322"/>
                </a:lnTo>
                <a:lnTo>
                  <a:pt x="453" y="6083"/>
                </a:lnTo>
                <a:lnTo>
                  <a:pt x="453" y="6909"/>
                </a:lnTo>
                <a:lnTo>
                  <a:pt x="453" y="7780"/>
                </a:lnTo>
                <a:lnTo>
                  <a:pt x="453" y="8606"/>
                </a:lnTo>
                <a:lnTo>
                  <a:pt x="453" y="9345"/>
                </a:lnTo>
                <a:lnTo>
                  <a:pt x="453" y="9918"/>
                </a:lnTo>
                <a:lnTo>
                  <a:pt x="453" y="10282"/>
                </a:lnTo>
                <a:lnTo>
                  <a:pt x="490" y="10381"/>
                </a:lnTo>
                <a:lnTo>
                  <a:pt x="547" y="10491"/>
                </a:lnTo>
                <a:lnTo>
                  <a:pt x="660" y="10590"/>
                </a:lnTo>
                <a:lnTo>
                  <a:pt x="811" y="10700"/>
                </a:lnTo>
                <a:lnTo>
                  <a:pt x="981" y="10811"/>
                </a:lnTo>
                <a:lnTo>
                  <a:pt x="1208" y="10888"/>
                </a:lnTo>
                <a:lnTo>
                  <a:pt x="1453" y="10954"/>
                </a:lnTo>
                <a:lnTo>
                  <a:pt x="1718" y="11020"/>
                </a:lnTo>
                <a:lnTo>
                  <a:pt x="1963" y="11064"/>
                </a:lnTo>
                <a:lnTo>
                  <a:pt x="2265" y="11086"/>
                </a:lnTo>
                <a:lnTo>
                  <a:pt x="2548" y="11064"/>
                </a:lnTo>
                <a:lnTo>
                  <a:pt x="2794" y="11042"/>
                </a:lnTo>
                <a:lnTo>
                  <a:pt x="3096" y="10976"/>
                </a:lnTo>
                <a:lnTo>
                  <a:pt x="3341" y="10888"/>
                </a:lnTo>
                <a:lnTo>
                  <a:pt x="3606" y="10766"/>
                </a:lnTo>
                <a:lnTo>
                  <a:pt x="3813" y="10590"/>
                </a:lnTo>
                <a:close/>
              </a:path>
            </a:pathLst>
          </a:custGeom>
          <a:solidFill>
            <a:srgbClr val="D8EBB3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sp>
        <p:nvSpPr>
          <p:cNvPr id="19469" name="Puzzle1"/>
          <p:cNvSpPr>
            <a:spLocks noEditPoints="1" noChangeArrowheads="1"/>
          </p:cNvSpPr>
          <p:nvPr/>
        </p:nvSpPr>
        <p:spPr bwMode="auto">
          <a:xfrm>
            <a:off x="1585913" y="2060575"/>
            <a:ext cx="1401762" cy="884238"/>
          </a:xfrm>
          <a:custGeom>
            <a:avLst/>
            <a:gdLst>
              <a:gd name="T0" fmla="*/ 2147483647 w 21600"/>
              <a:gd name="T1" fmla="*/ 1446024613 h 21600"/>
              <a:gd name="T2" fmla="*/ 2147483647 w 21600"/>
              <a:gd name="T3" fmla="*/ 35742169 h 21600"/>
              <a:gd name="T4" fmla="*/ 1291406015 w 21600"/>
              <a:gd name="T5" fmla="*/ 58724579 h 21600"/>
              <a:gd name="T6" fmla="*/ 1377502562 w 21600"/>
              <a:gd name="T7" fmla="*/ 1440948514 h 21600"/>
              <a:gd name="T8" fmla="*/ 2147483647 w 21600"/>
              <a:gd name="T9" fmla="*/ 883956968 h 21600"/>
              <a:gd name="T10" fmla="*/ 2147483647 w 21600"/>
              <a:gd name="T11" fmla="*/ 597811656 h 21600"/>
              <a:gd name="T12" fmla="*/ 2147483647 w 21600"/>
              <a:gd name="T13" fmla="*/ 686034210 h 21600"/>
              <a:gd name="T14" fmla="*/ 15304710 w 21600"/>
              <a:gd name="T15" fmla="*/ 68603421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6086 w 21600"/>
              <a:gd name="T25" fmla="*/ 2569 h 21600"/>
              <a:gd name="T26" fmla="*/ 16132 w 21600"/>
              <a:gd name="T27" fmla="*/ 19552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9360" y="20836"/>
                </a:moveTo>
                <a:lnTo>
                  <a:pt x="9528" y="20836"/>
                </a:lnTo>
                <a:lnTo>
                  <a:pt x="9686" y="20762"/>
                </a:lnTo>
                <a:lnTo>
                  <a:pt x="9810" y="20687"/>
                </a:lnTo>
                <a:lnTo>
                  <a:pt x="9922" y="20575"/>
                </a:lnTo>
                <a:lnTo>
                  <a:pt x="10012" y="20426"/>
                </a:lnTo>
                <a:lnTo>
                  <a:pt x="10068" y="20296"/>
                </a:lnTo>
                <a:lnTo>
                  <a:pt x="10113" y="20110"/>
                </a:lnTo>
                <a:lnTo>
                  <a:pt x="10136" y="19905"/>
                </a:lnTo>
                <a:lnTo>
                  <a:pt x="10136" y="19682"/>
                </a:lnTo>
                <a:lnTo>
                  <a:pt x="10113" y="19440"/>
                </a:lnTo>
                <a:lnTo>
                  <a:pt x="10068" y="19142"/>
                </a:lnTo>
                <a:lnTo>
                  <a:pt x="10012" y="18900"/>
                </a:lnTo>
                <a:lnTo>
                  <a:pt x="9900" y="18620"/>
                </a:lnTo>
                <a:lnTo>
                  <a:pt x="9787" y="18285"/>
                </a:lnTo>
                <a:lnTo>
                  <a:pt x="9641" y="17968"/>
                </a:lnTo>
                <a:lnTo>
                  <a:pt x="9472" y="17652"/>
                </a:lnTo>
                <a:lnTo>
                  <a:pt x="9382" y="17466"/>
                </a:lnTo>
                <a:lnTo>
                  <a:pt x="9315" y="17298"/>
                </a:lnTo>
                <a:lnTo>
                  <a:pt x="9258" y="17112"/>
                </a:lnTo>
                <a:lnTo>
                  <a:pt x="9191" y="16926"/>
                </a:lnTo>
                <a:lnTo>
                  <a:pt x="9123" y="16535"/>
                </a:lnTo>
                <a:lnTo>
                  <a:pt x="9101" y="16144"/>
                </a:lnTo>
                <a:lnTo>
                  <a:pt x="9101" y="15753"/>
                </a:lnTo>
                <a:lnTo>
                  <a:pt x="9168" y="15362"/>
                </a:lnTo>
                <a:lnTo>
                  <a:pt x="9236" y="14971"/>
                </a:lnTo>
                <a:lnTo>
                  <a:pt x="9360" y="14580"/>
                </a:lnTo>
                <a:lnTo>
                  <a:pt x="9495" y="14244"/>
                </a:lnTo>
                <a:lnTo>
                  <a:pt x="9663" y="13891"/>
                </a:lnTo>
                <a:lnTo>
                  <a:pt x="9855" y="13611"/>
                </a:lnTo>
                <a:lnTo>
                  <a:pt x="10068" y="13351"/>
                </a:lnTo>
                <a:lnTo>
                  <a:pt x="10293" y="13146"/>
                </a:lnTo>
                <a:lnTo>
                  <a:pt x="10552" y="12997"/>
                </a:lnTo>
                <a:lnTo>
                  <a:pt x="10811" y="12885"/>
                </a:lnTo>
                <a:lnTo>
                  <a:pt x="11069" y="12866"/>
                </a:lnTo>
                <a:lnTo>
                  <a:pt x="11351" y="12885"/>
                </a:lnTo>
                <a:lnTo>
                  <a:pt x="11610" y="12997"/>
                </a:lnTo>
                <a:lnTo>
                  <a:pt x="11846" y="13183"/>
                </a:lnTo>
                <a:lnTo>
                  <a:pt x="12060" y="13388"/>
                </a:lnTo>
                <a:lnTo>
                  <a:pt x="12251" y="13648"/>
                </a:lnTo>
                <a:lnTo>
                  <a:pt x="12419" y="13928"/>
                </a:lnTo>
                <a:lnTo>
                  <a:pt x="12555" y="14244"/>
                </a:lnTo>
                <a:lnTo>
                  <a:pt x="12690" y="14617"/>
                </a:lnTo>
                <a:lnTo>
                  <a:pt x="12768" y="15008"/>
                </a:lnTo>
                <a:lnTo>
                  <a:pt x="12836" y="15399"/>
                </a:lnTo>
                <a:lnTo>
                  <a:pt x="12858" y="15753"/>
                </a:lnTo>
                <a:lnTo>
                  <a:pt x="12858" y="16144"/>
                </a:lnTo>
                <a:lnTo>
                  <a:pt x="12813" y="16535"/>
                </a:lnTo>
                <a:lnTo>
                  <a:pt x="12746" y="16888"/>
                </a:lnTo>
                <a:lnTo>
                  <a:pt x="12667" y="17224"/>
                </a:lnTo>
                <a:lnTo>
                  <a:pt x="12510" y="17503"/>
                </a:lnTo>
                <a:lnTo>
                  <a:pt x="12228" y="18043"/>
                </a:lnTo>
                <a:lnTo>
                  <a:pt x="11970" y="18546"/>
                </a:lnTo>
                <a:lnTo>
                  <a:pt x="11868" y="18751"/>
                </a:lnTo>
                <a:lnTo>
                  <a:pt x="11778" y="18974"/>
                </a:lnTo>
                <a:lnTo>
                  <a:pt x="11711" y="19179"/>
                </a:lnTo>
                <a:lnTo>
                  <a:pt x="11666" y="19365"/>
                </a:lnTo>
                <a:lnTo>
                  <a:pt x="11632" y="19570"/>
                </a:lnTo>
                <a:lnTo>
                  <a:pt x="11632" y="19756"/>
                </a:lnTo>
                <a:lnTo>
                  <a:pt x="11632" y="19942"/>
                </a:lnTo>
                <a:lnTo>
                  <a:pt x="11643" y="20110"/>
                </a:lnTo>
                <a:lnTo>
                  <a:pt x="11711" y="20296"/>
                </a:lnTo>
                <a:lnTo>
                  <a:pt x="11801" y="20464"/>
                </a:lnTo>
                <a:lnTo>
                  <a:pt x="11891" y="20650"/>
                </a:lnTo>
                <a:lnTo>
                  <a:pt x="12037" y="20836"/>
                </a:lnTo>
                <a:lnTo>
                  <a:pt x="12206" y="21004"/>
                </a:lnTo>
                <a:lnTo>
                  <a:pt x="12419" y="21190"/>
                </a:lnTo>
                <a:lnTo>
                  <a:pt x="12667" y="21320"/>
                </a:lnTo>
                <a:lnTo>
                  <a:pt x="12960" y="21432"/>
                </a:lnTo>
                <a:lnTo>
                  <a:pt x="13286" y="21544"/>
                </a:lnTo>
                <a:lnTo>
                  <a:pt x="13612" y="21655"/>
                </a:lnTo>
                <a:lnTo>
                  <a:pt x="13983" y="21693"/>
                </a:lnTo>
                <a:lnTo>
                  <a:pt x="14343" y="21730"/>
                </a:lnTo>
                <a:lnTo>
                  <a:pt x="14715" y="21730"/>
                </a:lnTo>
                <a:lnTo>
                  <a:pt x="15075" y="21730"/>
                </a:lnTo>
                <a:lnTo>
                  <a:pt x="15446" y="21655"/>
                </a:lnTo>
                <a:lnTo>
                  <a:pt x="15794" y="21581"/>
                </a:lnTo>
                <a:lnTo>
                  <a:pt x="16132" y="21432"/>
                </a:lnTo>
                <a:lnTo>
                  <a:pt x="16458" y="21302"/>
                </a:lnTo>
                <a:lnTo>
                  <a:pt x="16740" y="21078"/>
                </a:lnTo>
                <a:lnTo>
                  <a:pt x="16976" y="20836"/>
                </a:lnTo>
                <a:lnTo>
                  <a:pt x="17043" y="20650"/>
                </a:lnTo>
                <a:lnTo>
                  <a:pt x="17088" y="20426"/>
                </a:lnTo>
                <a:lnTo>
                  <a:pt x="17133" y="20222"/>
                </a:lnTo>
                <a:lnTo>
                  <a:pt x="17156" y="19980"/>
                </a:lnTo>
                <a:lnTo>
                  <a:pt x="17167" y="19477"/>
                </a:lnTo>
                <a:lnTo>
                  <a:pt x="17167" y="18974"/>
                </a:lnTo>
                <a:lnTo>
                  <a:pt x="17156" y="18397"/>
                </a:lnTo>
                <a:lnTo>
                  <a:pt x="17111" y="17820"/>
                </a:lnTo>
                <a:lnTo>
                  <a:pt x="17066" y="17261"/>
                </a:lnTo>
                <a:lnTo>
                  <a:pt x="16998" y="16646"/>
                </a:lnTo>
                <a:lnTo>
                  <a:pt x="16852" y="15511"/>
                </a:lnTo>
                <a:lnTo>
                  <a:pt x="16740" y="14393"/>
                </a:lnTo>
                <a:lnTo>
                  <a:pt x="16717" y="13928"/>
                </a:lnTo>
                <a:lnTo>
                  <a:pt x="16695" y="13462"/>
                </a:lnTo>
                <a:lnTo>
                  <a:pt x="16717" y="13071"/>
                </a:lnTo>
                <a:lnTo>
                  <a:pt x="16785" y="12755"/>
                </a:lnTo>
                <a:lnTo>
                  <a:pt x="16852" y="12419"/>
                </a:lnTo>
                <a:lnTo>
                  <a:pt x="16953" y="12140"/>
                </a:lnTo>
                <a:lnTo>
                  <a:pt x="17088" y="11898"/>
                </a:lnTo>
                <a:lnTo>
                  <a:pt x="17212" y="11675"/>
                </a:lnTo>
                <a:lnTo>
                  <a:pt x="17370" y="11470"/>
                </a:lnTo>
                <a:lnTo>
                  <a:pt x="17516" y="11284"/>
                </a:lnTo>
                <a:lnTo>
                  <a:pt x="17696" y="11135"/>
                </a:lnTo>
                <a:lnTo>
                  <a:pt x="17865" y="11042"/>
                </a:lnTo>
                <a:lnTo>
                  <a:pt x="18033" y="10930"/>
                </a:lnTo>
                <a:lnTo>
                  <a:pt x="18213" y="10893"/>
                </a:lnTo>
                <a:lnTo>
                  <a:pt x="18382" y="10893"/>
                </a:lnTo>
                <a:lnTo>
                  <a:pt x="18551" y="10967"/>
                </a:lnTo>
                <a:lnTo>
                  <a:pt x="18708" y="11042"/>
                </a:lnTo>
                <a:lnTo>
                  <a:pt x="18855" y="11172"/>
                </a:lnTo>
                <a:lnTo>
                  <a:pt x="19012" y="11358"/>
                </a:lnTo>
                <a:lnTo>
                  <a:pt x="19136" y="11600"/>
                </a:lnTo>
                <a:lnTo>
                  <a:pt x="19271" y="11861"/>
                </a:lnTo>
                <a:lnTo>
                  <a:pt x="19440" y="12028"/>
                </a:lnTo>
                <a:lnTo>
                  <a:pt x="19608" y="12177"/>
                </a:lnTo>
                <a:lnTo>
                  <a:pt x="19822" y="12289"/>
                </a:lnTo>
                <a:lnTo>
                  <a:pt x="20025" y="12289"/>
                </a:lnTo>
                <a:lnTo>
                  <a:pt x="20238" y="12289"/>
                </a:lnTo>
                <a:lnTo>
                  <a:pt x="20452" y="12215"/>
                </a:lnTo>
                <a:lnTo>
                  <a:pt x="20643" y="12103"/>
                </a:lnTo>
                <a:lnTo>
                  <a:pt x="20846" y="11973"/>
                </a:lnTo>
                <a:lnTo>
                  <a:pt x="21037" y="11786"/>
                </a:lnTo>
                <a:lnTo>
                  <a:pt x="21206" y="11563"/>
                </a:lnTo>
                <a:lnTo>
                  <a:pt x="21363" y="11321"/>
                </a:lnTo>
                <a:lnTo>
                  <a:pt x="21465" y="11079"/>
                </a:lnTo>
                <a:lnTo>
                  <a:pt x="21577" y="10744"/>
                </a:lnTo>
                <a:lnTo>
                  <a:pt x="21622" y="10427"/>
                </a:lnTo>
                <a:lnTo>
                  <a:pt x="21645" y="10111"/>
                </a:lnTo>
                <a:lnTo>
                  <a:pt x="21622" y="9608"/>
                </a:lnTo>
                <a:lnTo>
                  <a:pt x="21577" y="9142"/>
                </a:lnTo>
                <a:lnTo>
                  <a:pt x="21465" y="8751"/>
                </a:lnTo>
                <a:lnTo>
                  <a:pt x="21363" y="8397"/>
                </a:lnTo>
                <a:lnTo>
                  <a:pt x="21206" y="8062"/>
                </a:lnTo>
                <a:lnTo>
                  <a:pt x="21037" y="7820"/>
                </a:lnTo>
                <a:lnTo>
                  <a:pt x="20846" y="7597"/>
                </a:lnTo>
                <a:lnTo>
                  <a:pt x="20643" y="7429"/>
                </a:lnTo>
                <a:lnTo>
                  <a:pt x="20452" y="7317"/>
                </a:lnTo>
                <a:lnTo>
                  <a:pt x="20238" y="7206"/>
                </a:lnTo>
                <a:lnTo>
                  <a:pt x="20025" y="7168"/>
                </a:lnTo>
                <a:lnTo>
                  <a:pt x="19822" y="7206"/>
                </a:lnTo>
                <a:lnTo>
                  <a:pt x="19608" y="7243"/>
                </a:lnTo>
                <a:lnTo>
                  <a:pt x="19440" y="7355"/>
                </a:lnTo>
                <a:lnTo>
                  <a:pt x="19271" y="7504"/>
                </a:lnTo>
                <a:lnTo>
                  <a:pt x="19136" y="7708"/>
                </a:lnTo>
                <a:lnTo>
                  <a:pt x="19012" y="7895"/>
                </a:lnTo>
                <a:lnTo>
                  <a:pt x="18832" y="8025"/>
                </a:lnTo>
                <a:lnTo>
                  <a:pt x="18663" y="8174"/>
                </a:lnTo>
                <a:lnTo>
                  <a:pt x="18472" y="8248"/>
                </a:lnTo>
                <a:lnTo>
                  <a:pt x="18270" y="8286"/>
                </a:lnTo>
                <a:lnTo>
                  <a:pt x="18078" y="8323"/>
                </a:lnTo>
                <a:lnTo>
                  <a:pt x="17887" y="8323"/>
                </a:lnTo>
                <a:lnTo>
                  <a:pt x="17696" y="8248"/>
                </a:lnTo>
                <a:lnTo>
                  <a:pt x="17493" y="8174"/>
                </a:lnTo>
                <a:lnTo>
                  <a:pt x="17302" y="8062"/>
                </a:lnTo>
                <a:lnTo>
                  <a:pt x="17133" y="7969"/>
                </a:lnTo>
                <a:lnTo>
                  <a:pt x="16976" y="7783"/>
                </a:lnTo>
                <a:lnTo>
                  <a:pt x="16852" y="7597"/>
                </a:lnTo>
                <a:lnTo>
                  <a:pt x="16740" y="7429"/>
                </a:lnTo>
                <a:lnTo>
                  <a:pt x="16672" y="7168"/>
                </a:lnTo>
                <a:lnTo>
                  <a:pt x="16638" y="6926"/>
                </a:lnTo>
                <a:lnTo>
                  <a:pt x="16616" y="6498"/>
                </a:lnTo>
                <a:lnTo>
                  <a:pt x="16616" y="5772"/>
                </a:lnTo>
                <a:lnTo>
                  <a:pt x="16650" y="4915"/>
                </a:lnTo>
                <a:lnTo>
                  <a:pt x="16695" y="3928"/>
                </a:lnTo>
                <a:lnTo>
                  <a:pt x="16762" y="2960"/>
                </a:lnTo>
                <a:lnTo>
                  <a:pt x="16830" y="1992"/>
                </a:lnTo>
                <a:lnTo>
                  <a:pt x="16908" y="1173"/>
                </a:lnTo>
                <a:lnTo>
                  <a:pt x="16976" y="521"/>
                </a:lnTo>
                <a:lnTo>
                  <a:pt x="16953" y="521"/>
                </a:lnTo>
                <a:lnTo>
                  <a:pt x="16931" y="521"/>
                </a:lnTo>
                <a:lnTo>
                  <a:pt x="16267" y="484"/>
                </a:lnTo>
                <a:lnTo>
                  <a:pt x="15637" y="428"/>
                </a:lnTo>
                <a:lnTo>
                  <a:pt x="15063" y="353"/>
                </a:lnTo>
                <a:lnTo>
                  <a:pt x="14523" y="279"/>
                </a:lnTo>
                <a:lnTo>
                  <a:pt x="14040" y="167"/>
                </a:lnTo>
                <a:lnTo>
                  <a:pt x="13635" y="93"/>
                </a:lnTo>
                <a:lnTo>
                  <a:pt x="13331" y="18"/>
                </a:lnTo>
                <a:lnTo>
                  <a:pt x="13117" y="18"/>
                </a:lnTo>
                <a:lnTo>
                  <a:pt x="12982" y="18"/>
                </a:lnTo>
                <a:lnTo>
                  <a:pt x="12858" y="130"/>
                </a:lnTo>
                <a:lnTo>
                  <a:pt x="12723" y="279"/>
                </a:lnTo>
                <a:lnTo>
                  <a:pt x="12622" y="446"/>
                </a:lnTo>
                <a:lnTo>
                  <a:pt x="12510" y="670"/>
                </a:lnTo>
                <a:lnTo>
                  <a:pt x="12419" y="912"/>
                </a:lnTo>
                <a:lnTo>
                  <a:pt x="12363" y="1210"/>
                </a:lnTo>
                <a:lnTo>
                  <a:pt x="12318" y="1526"/>
                </a:lnTo>
                <a:lnTo>
                  <a:pt x="12273" y="1843"/>
                </a:lnTo>
                <a:lnTo>
                  <a:pt x="12251" y="2215"/>
                </a:lnTo>
                <a:lnTo>
                  <a:pt x="12273" y="2532"/>
                </a:lnTo>
                <a:lnTo>
                  <a:pt x="12318" y="2886"/>
                </a:lnTo>
                <a:lnTo>
                  <a:pt x="12386" y="3240"/>
                </a:lnTo>
                <a:lnTo>
                  <a:pt x="12464" y="3556"/>
                </a:lnTo>
                <a:lnTo>
                  <a:pt x="12577" y="3891"/>
                </a:lnTo>
                <a:lnTo>
                  <a:pt x="12746" y="4171"/>
                </a:lnTo>
                <a:lnTo>
                  <a:pt x="12926" y="4487"/>
                </a:lnTo>
                <a:lnTo>
                  <a:pt x="13050" y="4860"/>
                </a:lnTo>
                <a:lnTo>
                  <a:pt x="13162" y="5251"/>
                </a:lnTo>
                <a:lnTo>
                  <a:pt x="13218" y="5604"/>
                </a:lnTo>
                <a:lnTo>
                  <a:pt x="13263" y="5995"/>
                </a:lnTo>
                <a:lnTo>
                  <a:pt x="13241" y="6386"/>
                </a:lnTo>
                <a:lnTo>
                  <a:pt x="13218" y="6740"/>
                </a:lnTo>
                <a:lnTo>
                  <a:pt x="13139" y="7094"/>
                </a:lnTo>
                <a:lnTo>
                  <a:pt x="13050" y="7429"/>
                </a:lnTo>
                <a:lnTo>
                  <a:pt x="12903" y="7746"/>
                </a:lnTo>
                <a:lnTo>
                  <a:pt x="12723" y="8025"/>
                </a:lnTo>
                <a:lnTo>
                  <a:pt x="12532" y="8286"/>
                </a:lnTo>
                <a:lnTo>
                  <a:pt x="12318" y="8491"/>
                </a:lnTo>
                <a:lnTo>
                  <a:pt x="12060" y="8677"/>
                </a:lnTo>
                <a:lnTo>
                  <a:pt x="11756" y="8788"/>
                </a:lnTo>
                <a:lnTo>
                  <a:pt x="11452" y="8826"/>
                </a:lnTo>
                <a:lnTo>
                  <a:pt x="11283" y="8826"/>
                </a:lnTo>
                <a:lnTo>
                  <a:pt x="11126" y="8826"/>
                </a:lnTo>
                <a:lnTo>
                  <a:pt x="11002" y="8788"/>
                </a:lnTo>
                <a:lnTo>
                  <a:pt x="10845" y="8714"/>
                </a:lnTo>
                <a:lnTo>
                  <a:pt x="10721" y="8640"/>
                </a:lnTo>
                <a:lnTo>
                  <a:pt x="10608" y="8565"/>
                </a:lnTo>
                <a:lnTo>
                  <a:pt x="10485" y="8453"/>
                </a:lnTo>
                <a:lnTo>
                  <a:pt x="10372" y="8323"/>
                </a:lnTo>
                <a:lnTo>
                  <a:pt x="10181" y="8062"/>
                </a:lnTo>
                <a:lnTo>
                  <a:pt x="10035" y="7746"/>
                </a:lnTo>
                <a:lnTo>
                  <a:pt x="9900" y="7392"/>
                </a:lnTo>
                <a:lnTo>
                  <a:pt x="9787" y="7001"/>
                </a:lnTo>
                <a:lnTo>
                  <a:pt x="9731" y="6610"/>
                </a:lnTo>
                <a:lnTo>
                  <a:pt x="9686" y="6219"/>
                </a:lnTo>
                <a:lnTo>
                  <a:pt x="9663" y="5772"/>
                </a:lnTo>
                <a:lnTo>
                  <a:pt x="9686" y="5381"/>
                </a:lnTo>
                <a:lnTo>
                  <a:pt x="9753" y="4990"/>
                </a:lnTo>
                <a:lnTo>
                  <a:pt x="9832" y="4636"/>
                </a:lnTo>
                <a:lnTo>
                  <a:pt x="9945" y="4320"/>
                </a:lnTo>
                <a:lnTo>
                  <a:pt x="10068" y="4022"/>
                </a:lnTo>
                <a:lnTo>
                  <a:pt x="10203" y="3817"/>
                </a:lnTo>
                <a:lnTo>
                  <a:pt x="10316" y="3593"/>
                </a:lnTo>
                <a:lnTo>
                  <a:pt x="10395" y="3351"/>
                </a:lnTo>
                <a:lnTo>
                  <a:pt x="10462" y="3109"/>
                </a:lnTo>
                <a:lnTo>
                  <a:pt x="10507" y="2848"/>
                </a:lnTo>
                <a:lnTo>
                  <a:pt x="10530" y="2606"/>
                </a:lnTo>
                <a:lnTo>
                  <a:pt x="10507" y="2346"/>
                </a:lnTo>
                <a:lnTo>
                  <a:pt x="10462" y="2141"/>
                </a:lnTo>
                <a:lnTo>
                  <a:pt x="10395" y="1880"/>
                </a:lnTo>
                <a:lnTo>
                  <a:pt x="10293" y="1638"/>
                </a:lnTo>
                <a:lnTo>
                  <a:pt x="10158" y="1415"/>
                </a:lnTo>
                <a:lnTo>
                  <a:pt x="9967" y="1210"/>
                </a:lnTo>
                <a:lnTo>
                  <a:pt x="9753" y="986"/>
                </a:lnTo>
                <a:lnTo>
                  <a:pt x="9495" y="819"/>
                </a:lnTo>
                <a:lnTo>
                  <a:pt x="9191" y="670"/>
                </a:lnTo>
                <a:lnTo>
                  <a:pt x="8842" y="521"/>
                </a:lnTo>
                <a:lnTo>
                  <a:pt x="8471" y="446"/>
                </a:lnTo>
                <a:lnTo>
                  <a:pt x="7998" y="428"/>
                </a:lnTo>
                <a:lnTo>
                  <a:pt x="7413" y="428"/>
                </a:lnTo>
                <a:lnTo>
                  <a:pt x="6817" y="446"/>
                </a:lnTo>
                <a:lnTo>
                  <a:pt x="6187" y="521"/>
                </a:lnTo>
                <a:lnTo>
                  <a:pt x="5602" y="633"/>
                </a:lnTo>
                <a:lnTo>
                  <a:pt x="5107" y="744"/>
                </a:lnTo>
                <a:lnTo>
                  <a:pt x="4725" y="856"/>
                </a:lnTo>
                <a:lnTo>
                  <a:pt x="4848" y="1564"/>
                </a:lnTo>
                <a:lnTo>
                  <a:pt x="5028" y="2495"/>
                </a:lnTo>
                <a:lnTo>
                  <a:pt x="5175" y="3556"/>
                </a:lnTo>
                <a:lnTo>
                  <a:pt x="5298" y="4673"/>
                </a:lnTo>
                <a:lnTo>
                  <a:pt x="5343" y="5213"/>
                </a:lnTo>
                <a:lnTo>
                  <a:pt x="5388" y="5753"/>
                </a:lnTo>
                <a:lnTo>
                  <a:pt x="5411" y="6275"/>
                </a:lnTo>
                <a:lnTo>
                  <a:pt x="5411" y="6740"/>
                </a:lnTo>
                <a:lnTo>
                  <a:pt x="5366" y="7168"/>
                </a:lnTo>
                <a:lnTo>
                  <a:pt x="5321" y="7541"/>
                </a:lnTo>
                <a:lnTo>
                  <a:pt x="5287" y="7708"/>
                </a:lnTo>
                <a:lnTo>
                  <a:pt x="5242" y="7857"/>
                </a:lnTo>
                <a:lnTo>
                  <a:pt x="5197" y="7969"/>
                </a:lnTo>
                <a:lnTo>
                  <a:pt x="5130" y="8062"/>
                </a:lnTo>
                <a:lnTo>
                  <a:pt x="5006" y="8248"/>
                </a:lnTo>
                <a:lnTo>
                  <a:pt x="4848" y="8397"/>
                </a:lnTo>
                <a:lnTo>
                  <a:pt x="4725" y="8528"/>
                </a:lnTo>
                <a:lnTo>
                  <a:pt x="4567" y="8640"/>
                </a:lnTo>
                <a:lnTo>
                  <a:pt x="4421" y="8714"/>
                </a:lnTo>
                <a:lnTo>
                  <a:pt x="4263" y="8751"/>
                </a:lnTo>
                <a:lnTo>
                  <a:pt x="4095" y="8788"/>
                </a:lnTo>
                <a:lnTo>
                  <a:pt x="3948" y="8788"/>
                </a:lnTo>
                <a:lnTo>
                  <a:pt x="3791" y="8751"/>
                </a:lnTo>
                <a:lnTo>
                  <a:pt x="3667" y="8714"/>
                </a:lnTo>
                <a:lnTo>
                  <a:pt x="3510" y="8677"/>
                </a:lnTo>
                <a:lnTo>
                  <a:pt x="3386" y="8602"/>
                </a:lnTo>
                <a:lnTo>
                  <a:pt x="3251" y="8491"/>
                </a:lnTo>
                <a:lnTo>
                  <a:pt x="3127" y="8360"/>
                </a:lnTo>
                <a:lnTo>
                  <a:pt x="3015" y="8248"/>
                </a:lnTo>
                <a:lnTo>
                  <a:pt x="2925" y="8062"/>
                </a:lnTo>
                <a:lnTo>
                  <a:pt x="2778" y="7857"/>
                </a:lnTo>
                <a:lnTo>
                  <a:pt x="2610" y="7671"/>
                </a:lnTo>
                <a:lnTo>
                  <a:pt x="2407" y="7541"/>
                </a:lnTo>
                <a:lnTo>
                  <a:pt x="2171" y="7466"/>
                </a:lnTo>
                <a:lnTo>
                  <a:pt x="1957" y="7429"/>
                </a:lnTo>
                <a:lnTo>
                  <a:pt x="1698" y="7429"/>
                </a:lnTo>
                <a:lnTo>
                  <a:pt x="1462" y="7466"/>
                </a:lnTo>
                <a:lnTo>
                  <a:pt x="1226" y="7559"/>
                </a:lnTo>
                <a:lnTo>
                  <a:pt x="989" y="7708"/>
                </a:lnTo>
                <a:lnTo>
                  <a:pt x="776" y="7932"/>
                </a:lnTo>
                <a:lnTo>
                  <a:pt x="551" y="8211"/>
                </a:lnTo>
                <a:lnTo>
                  <a:pt x="382" y="8528"/>
                </a:lnTo>
                <a:lnTo>
                  <a:pt x="315" y="8714"/>
                </a:lnTo>
                <a:lnTo>
                  <a:pt x="236" y="8919"/>
                </a:lnTo>
                <a:lnTo>
                  <a:pt x="191" y="9142"/>
                </a:lnTo>
                <a:lnTo>
                  <a:pt x="123" y="9347"/>
                </a:lnTo>
                <a:lnTo>
                  <a:pt x="78" y="9608"/>
                </a:lnTo>
                <a:lnTo>
                  <a:pt x="56" y="9887"/>
                </a:lnTo>
                <a:lnTo>
                  <a:pt x="33" y="10185"/>
                </a:lnTo>
                <a:lnTo>
                  <a:pt x="33" y="10464"/>
                </a:lnTo>
                <a:lnTo>
                  <a:pt x="33" y="10706"/>
                </a:lnTo>
                <a:lnTo>
                  <a:pt x="56" y="10967"/>
                </a:lnTo>
                <a:lnTo>
                  <a:pt x="78" y="11172"/>
                </a:lnTo>
                <a:lnTo>
                  <a:pt x="123" y="11395"/>
                </a:lnTo>
                <a:lnTo>
                  <a:pt x="168" y="11600"/>
                </a:lnTo>
                <a:lnTo>
                  <a:pt x="236" y="11786"/>
                </a:lnTo>
                <a:lnTo>
                  <a:pt x="292" y="11973"/>
                </a:lnTo>
                <a:lnTo>
                  <a:pt x="382" y="12140"/>
                </a:lnTo>
                <a:lnTo>
                  <a:pt x="540" y="12419"/>
                </a:lnTo>
                <a:lnTo>
                  <a:pt x="731" y="12680"/>
                </a:lnTo>
                <a:lnTo>
                  <a:pt x="944" y="12866"/>
                </a:lnTo>
                <a:lnTo>
                  <a:pt x="1158" y="12997"/>
                </a:lnTo>
                <a:lnTo>
                  <a:pt x="1395" y="13108"/>
                </a:lnTo>
                <a:lnTo>
                  <a:pt x="1608" y="13183"/>
                </a:lnTo>
                <a:lnTo>
                  <a:pt x="1856" y="13183"/>
                </a:lnTo>
                <a:lnTo>
                  <a:pt x="2070" y="13146"/>
                </a:lnTo>
                <a:lnTo>
                  <a:pt x="2261" y="13071"/>
                </a:lnTo>
                <a:lnTo>
                  <a:pt x="2430" y="12960"/>
                </a:lnTo>
                <a:lnTo>
                  <a:pt x="2587" y="12792"/>
                </a:lnTo>
                <a:lnTo>
                  <a:pt x="2688" y="12606"/>
                </a:lnTo>
                <a:lnTo>
                  <a:pt x="2801" y="12419"/>
                </a:lnTo>
                <a:lnTo>
                  <a:pt x="2925" y="12289"/>
                </a:lnTo>
                <a:lnTo>
                  <a:pt x="3082" y="12177"/>
                </a:lnTo>
                <a:lnTo>
                  <a:pt x="3228" y="12103"/>
                </a:lnTo>
                <a:lnTo>
                  <a:pt x="3408" y="12103"/>
                </a:lnTo>
                <a:lnTo>
                  <a:pt x="3577" y="12103"/>
                </a:lnTo>
                <a:lnTo>
                  <a:pt x="3723" y="12177"/>
                </a:lnTo>
                <a:lnTo>
                  <a:pt x="3903" y="12252"/>
                </a:lnTo>
                <a:lnTo>
                  <a:pt x="4072" y="12364"/>
                </a:lnTo>
                <a:lnTo>
                  <a:pt x="4230" y="12494"/>
                </a:lnTo>
                <a:lnTo>
                  <a:pt x="4353" y="12643"/>
                </a:lnTo>
                <a:lnTo>
                  <a:pt x="4488" y="12829"/>
                </a:lnTo>
                <a:lnTo>
                  <a:pt x="4567" y="13034"/>
                </a:lnTo>
                <a:lnTo>
                  <a:pt x="4657" y="13257"/>
                </a:lnTo>
                <a:lnTo>
                  <a:pt x="4702" y="13462"/>
                </a:lnTo>
                <a:lnTo>
                  <a:pt x="4725" y="13686"/>
                </a:lnTo>
                <a:lnTo>
                  <a:pt x="4702" y="14282"/>
                </a:lnTo>
                <a:lnTo>
                  <a:pt x="4657" y="15045"/>
                </a:lnTo>
                <a:lnTo>
                  <a:pt x="4612" y="15976"/>
                </a:lnTo>
                <a:lnTo>
                  <a:pt x="4590" y="16926"/>
                </a:lnTo>
                <a:lnTo>
                  <a:pt x="4567" y="17968"/>
                </a:lnTo>
                <a:lnTo>
                  <a:pt x="4567" y="19011"/>
                </a:lnTo>
                <a:lnTo>
                  <a:pt x="4590" y="19514"/>
                </a:lnTo>
                <a:lnTo>
                  <a:pt x="4612" y="19980"/>
                </a:lnTo>
                <a:lnTo>
                  <a:pt x="4657" y="20426"/>
                </a:lnTo>
                <a:lnTo>
                  <a:pt x="4725" y="20836"/>
                </a:lnTo>
                <a:lnTo>
                  <a:pt x="4848" y="20929"/>
                </a:lnTo>
                <a:lnTo>
                  <a:pt x="5040" y="21004"/>
                </a:lnTo>
                <a:lnTo>
                  <a:pt x="5265" y="21078"/>
                </a:lnTo>
                <a:lnTo>
                  <a:pt x="5478" y="21115"/>
                </a:lnTo>
                <a:lnTo>
                  <a:pt x="6041" y="21115"/>
                </a:lnTo>
                <a:lnTo>
                  <a:pt x="6637" y="21078"/>
                </a:lnTo>
                <a:lnTo>
                  <a:pt x="7312" y="21004"/>
                </a:lnTo>
                <a:lnTo>
                  <a:pt x="7998" y="20929"/>
                </a:lnTo>
                <a:lnTo>
                  <a:pt x="8696" y="20855"/>
                </a:lnTo>
                <a:lnTo>
                  <a:pt x="9360" y="20836"/>
                </a:lnTo>
                <a:close/>
              </a:path>
            </a:pathLst>
          </a:custGeom>
          <a:solidFill>
            <a:srgbClr val="CCCCFF"/>
          </a:solidFill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de-DE"/>
          </a:p>
        </p:txBody>
      </p:sp>
      <p:grpSp>
        <p:nvGrpSpPr>
          <p:cNvPr id="19470" name="Group 16"/>
          <p:cNvGrpSpPr>
            <a:grpSpLocks/>
          </p:cNvGrpSpPr>
          <p:nvPr/>
        </p:nvGrpSpPr>
        <p:grpSpPr bwMode="auto">
          <a:xfrm>
            <a:off x="7199313" y="2806700"/>
            <a:ext cx="1836737" cy="2062163"/>
            <a:chOff x="1824" y="633"/>
            <a:chExt cx="2834" cy="2849"/>
          </a:xfrm>
        </p:grpSpPr>
        <p:sp>
          <p:nvSpPr>
            <p:cNvPr id="19471" name="Puzzle3"/>
            <p:cNvSpPr>
              <a:spLocks noEditPoints="1" noChangeArrowheads="1"/>
            </p:cNvSpPr>
            <p:nvPr/>
          </p:nvSpPr>
          <p:spPr bwMode="auto">
            <a:xfrm>
              <a:off x="3204" y="633"/>
              <a:ext cx="1114" cy="1514"/>
            </a:xfrm>
            <a:custGeom>
              <a:avLst/>
              <a:gdLst>
                <a:gd name="T0" fmla="*/ 1 w 21600"/>
                <a:gd name="T1" fmla="*/ 5 h 21600"/>
                <a:gd name="T2" fmla="*/ 3 w 21600"/>
                <a:gd name="T3" fmla="*/ 7 h 21600"/>
                <a:gd name="T4" fmla="*/ 2 w 21600"/>
                <a:gd name="T5" fmla="*/ 5 h 21600"/>
                <a:gd name="T6" fmla="*/ 3 w 21600"/>
                <a:gd name="T7" fmla="*/ 2 h 21600"/>
                <a:gd name="T8" fmla="*/ 1 w 21600"/>
                <a:gd name="T9" fmla="*/ 0 h 21600"/>
                <a:gd name="T10" fmla="*/ 0 w 21600"/>
                <a:gd name="T11" fmla="*/ 2 h 21600"/>
                <a:gd name="T12" fmla="*/ 1 w 21600"/>
                <a:gd name="T13" fmla="*/ 5 h 21600"/>
                <a:gd name="T14" fmla="*/ 0 w 21600"/>
                <a:gd name="T15" fmla="*/ 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269 w 21600"/>
                <a:gd name="T25" fmla="*/ 7718 h 21600"/>
                <a:gd name="T26" fmla="*/ 19157 w 21600"/>
                <a:gd name="T27" fmla="*/ 2023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6625" y="20892"/>
                  </a:moveTo>
                  <a:lnTo>
                    <a:pt x="7105" y="21023"/>
                  </a:lnTo>
                  <a:lnTo>
                    <a:pt x="7513" y="21088"/>
                  </a:lnTo>
                  <a:lnTo>
                    <a:pt x="7922" y="21115"/>
                  </a:lnTo>
                  <a:lnTo>
                    <a:pt x="8242" y="21115"/>
                  </a:lnTo>
                  <a:lnTo>
                    <a:pt x="8544" y="21062"/>
                  </a:lnTo>
                  <a:lnTo>
                    <a:pt x="8810" y="20997"/>
                  </a:lnTo>
                  <a:lnTo>
                    <a:pt x="9023" y="20892"/>
                  </a:lnTo>
                  <a:lnTo>
                    <a:pt x="9148" y="20761"/>
                  </a:lnTo>
                  <a:lnTo>
                    <a:pt x="9290" y="20616"/>
                  </a:lnTo>
                  <a:lnTo>
                    <a:pt x="9361" y="20459"/>
                  </a:lnTo>
                  <a:lnTo>
                    <a:pt x="9396" y="20289"/>
                  </a:lnTo>
                  <a:lnTo>
                    <a:pt x="9396" y="20092"/>
                  </a:lnTo>
                  <a:lnTo>
                    <a:pt x="9325" y="19909"/>
                  </a:lnTo>
                  <a:lnTo>
                    <a:pt x="9219" y="19738"/>
                  </a:lnTo>
                  <a:lnTo>
                    <a:pt x="9094" y="19555"/>
                  </a:lnTo>
                  <a:lnTo>
                    <a:pt x="8917" y="19384"/>
                  </a:lnTo>
                  <a:lnTo>
                    <a:pt x="8650" y="19162"/>
                  </a:lnTo>
                  <a:lnTo>
                    <a:pt x="8437" y="18900"/>
                  </a:lnTo>
                  <a:lnTo>
                    <a:pt x="8277" y="18624"/>
                  </a:lnTo>
                  <a:lnTo>
                    <a:pt x="8135" y="18349"/>
                  </a:lnTo>
                  <a:lnTo>
                    <a:pt x="8028" y="18048"/>
                  </a:lnTo>
                  <a:lnTo>
                    <a:pt x="7993" y="17746"/>
                  </a:lnTo>
                  <a:lnTo>
                    <a:pt x="7993" y="17471"/>
                  </a:lnTo>
                  <a:lnTo>
                    <a:pt x="8028" y="17169"/>
                  </a:lnTo>
                  <a:lnTo>
                    <a:pt x="8135" y="16920"/>
                  </a:lnTo>
                  <a:lnTo>
                    <a:pt x="8277" y="16671"/>
                  </a:lnTo>
                  <a:lnTo>
                    <a:pt x="8366" y="16540"/>
                  </a:lnTo>
                  <a:lnTo>
                    <a:pt x="8473" y="16409"/>
                  </a:lnTo>
                  <a:lnTo>
                    <a:pt x="8615" y="16317"/>
                  </a:lnTo>
                  <a:lnTo>
                    <a:pt x="8739" y="16213"/>
                  </a:lnTo>
                  <a:lnTo>
                    <a:pt x="8881" y="16134"/>
                  </a:lnTo>
                  <a:lnTo>
                    <a:pt x="9059" y="16055"/>
                  </a:lnTo>
                  <a:lnTo>
                    <a:pt x="9254" y="15990"/>
                  </a:lnTo>
                  <a:lnTo>
                    <a:pt x="9432" y="15911"/>
                  </a:lnTo>
                  <a:lnTo>
                    <a:pt x="9663" y="15885"/>
                  </a:lnTo>
                  <a:lnTo>
                    <a:pt x="9876" y="15833"/>
                  </a:lnTo>
                  <a:lnTo>
                    <a:pt x="10142" y="15806"/>
                  </a:lnTo>
                  <a:lnTo>
                    <a:pt x="10391" y="15806"/>
                  </a:lnTo>
                  <a:lnTo>
                    <a:pt x="10728" y="15806"/>
                  </a:lnTo>
                  <a:lnTo>
                    <a:pt x="10995" y="15806"/>
                  </a:lnTo>
                  <a:lnTo>
                    <a:pt x="11279" y="15833"/>
                  </a:lnTo>
                  <a:lnTo>
                    <a:pt x="11546" y="15885"/>
                  </a:lnTo>
                  <a:lnTo>
                    <a:pt x="11776" y="15937"/>
                  </a:lnTo>
                  <a:lnTo>
                    <a:pt x="12025" y="15990"/>
                  </a:lnTo>
                  <a:lnTo>
                    <a:pt x="12221" y="16055"/>
                  </a:lnTo>
                  <a:lnTo>
                    <a:pt x="12434" y="16134"/>
                  </a:lnTo>
                  <a:lnTo>
                    <a:pt x="12611" y="16213"/>
                  </a:lnTo>
                  <a:lnTo>
                    <a:pt x="12771" y="16317"/>
                  </a:lnTo>
                  <a:lnTo>
                    <a:pt x="12913" y="16409"/>
                  </a:lnTo>
                  <a:lnTo>
                    <a:pt x="13038" y="16514"/>
                  </a:lnTo>
                  <a:lnTo>
                    <a:pt x="13251" y="16737"/>
                  </a:lnTo>
                  <a:lnTo>
                    <a:pt x="13428" y="16986"/>
                  </a:lnTo>
                  <a:lnTo>
                    <a:pt x="13517" y="17248"/>
                  </a:lnTo>
                  <a:lnTo>
                    <a:pt x="13588" y="17523"/>
                  </a:lnTo>
                  <a:lnTo>
                    <a:pt x="13588" y="17799"/>
                  </a:lnTo>
                  <a:lnTo>
                    <a:pt x="13517" y="18074"/>
                  </a:lnTo>
                  <a:lnTo>
                    <a:pt x="13428" y="18323"/>
                  </a:lnTo>
                  <a:lnTo>
                    <a:pt x="13286" y="18572"/>
                  </a:lnTo>
                  <a:lnTo>
                    <a:pt x="13109" y="18808"/>
                  </a:lnTo>
                  <a:lnTo>
                    <a:pt x="12878" y="19031"/>
                  </a:lnTo>
                  <a:lnTo>
                    <a:pt x="12434" y="19411"/>
                  </a:lnTo>
                  <a:lnTo>
                    <a:pt x="12132" y="19738"/>
                  </a:lnTo>
                  <a:lnTo>
                    <a:pt x="12025" y="19856"/>
                  </a:lnTo>
                  <a:lnTo>
                    <a:pt x="11919" y="20014"/>
                  </a:lnTo>
                  <a:lnTo>
                    <a:pt x="11883" y="20132"/>
                  </a:lnTo>
                  <a:lnTo>
                    <a:pt x="11883" y="20263"/>
                  </a:lnTo>
                  <a:lnTo>
                    <a:pt x="11883" y="20394"/>
                  </a:lnTo>
                  <a:lnTo>
                    <a:pt x="11954" y="20485"/>
                  </a:lnTo>
                  <a:lnTo>
                    <a:pt x="12061" y="20590"/>
                  </a:lnTo>
                  <a:lnTo>
                    <a:pt x="12185" y="20695"/>
                  </a:lnTo>
                  <a:lnTo>
                    <a:pt x="12327" y="20787"/>
                  </a:lnTo>
                  <a:lnTo>
                    <a:pt x="12540" y="20892"/>
                  </a:lnTo>
                  <a:lnTo>
                    <a:pt x="12771" y="20997"/>
                  </a:lnTo>
                  <a:lnTo>
                    <a:pt x="13073" y="21088"/>
                  </a:lnTo>
                  <a:lnTo>
                    <a:pt x="13428" y="21193"/>
                  </a:lnTo>
                  <a:lnTo>
                    <a:pt x="13873" y="21298"/>
                  </a:lnTo>
                  <a:lnTo>
                    <a:pt x="14317" y="21390"/>
                  </a:lnTo>
                  <a:lnTo>
                    <a:pt x="14778" y="21468"/>
                  </a:lnTo>
                  <a:lnTo>
                    <a:pt x="15294" y="21547"/>
                  </a:lnTo>
                  <a:lnTo>
                    <a:pt x="15809" y="21600"/>
                  </a:lnTo>
                  <a:lnTo>
                    <a:pt x="16359" y="21652"/>
                  </a:lnTo>
                  <a:lnTo>
                    <a:pt x="16875" y="21678"/>
                  </a:lnTo>
                  <a:lnTo>
                    <a:pt x="17407" y="21678"/>
                  </a:lnTo>
                  <a:lnTo>
                    <a:pt x="17958" y="21678"/>
                  </a:lnTo>
                  <a:lnTo>
                    <a:pt x="18473" y="21652"/>
                  </a:lnTo>
                  <a:lnTo>
                    <a:pt x="18953" y="21573"/>
                  </a:lnTo>
                  <a:lnTo>
                    <a:pt x="19397" y="21495"/>
                  </a:lnTo>
                  <a:lnTo>
                    <a:pt x="19841" y="21390"/>
                  </a:lnTo>
                  <a:lnTo>
                    <a:pt x="20214" y="21272"/>
                  </a:lnTo>
                  <a:lnTo>
                    <a:pt x="20551" y="21088"/>
                  </a:lnTo>
                  <a:lnTo>
                    <a:pt x="20480" y="20787"/>
                  </a:lnTo>
                  <a:lnTo>
                    <a:pt x="20409" y="20485"/>
                  </a:lnTo>
                  <a:lnTo>
                    <a:pt x="20356" y="20158"/>
                  </a:lnTo>
                  <a:lnTo>
                    <a:pt x="20356" y="19804"/>
                  </a:lnTo>
                  <a:lnTo>
                    <a:pt x="20321" y="19083"/>
                  </a:lnTo>
                  <a:lnTo>
                    <a:pt x="20356" y="18349"/>
                  </a:lnTo>
                  <a:lnTo>
                    <a:pt x="20409" y="17641"/>
                  </a:lnTo>
                  <a:lnTo>
                    <a:pt x="20480" y="17012"/>
                  </a:lnTo>
                  <a:lnTo>
                    <a:pt x="20551" y="16488"/>
                  </a:lnTo>
                  <a:lnTo>
                    <a:pt x="20551" y="16055"/>
                  </a:lnTo>
                  <a:lnTo>
                    <a:pt x="20551" y="15911"/>
                  </a:lnTo>
                  <a:lnTo>
                    <a:pt x="20445" y="15754"/>
                  </a:lnTo>
                  <a:lnTo>
                    <a:pt x="20356" y="15610"/>
                  </a:lnTo>
                  <a:lnTo>
                    <a:pt x="20178" y="15452"/>
                  </a:lnTo>
                  <a:lnTo>
                    <a:pt x="20001" y="15334"/>
                  </a:lnTo>
                  <a:lnTo>
                    <a:pt x="19770" y="15230"/>
                  </a:lnTo>
                  <a:lnTo>
                    <a:pt x="19521" y="15125"/>
                  </a:lnTo>
                  <a:lnTo>
                    <a:pt x="19290" y="15059"/>
                  </a:lnTo>
                  <a:lnTo>
                    <a:pt x="19024" y="15007"/>
                  </a:lnTo>
                  <a:lnTo>
                    <a:pt x="18740" y="14954"/>
                  </a:lnTo>
                  <a:lnTo>
                    <a:pt x="18509" y="14954"/>
                  </a:lnTo>
                  <a:lnTo>
                    <a:pt x="18225" y="14954"/>
                  </a:lnTo>
                  <a:lnTo>
                    <a:pt x="17994" y="15007"/>
                  </a:lnTo>
                  <a:lnTo>
                    <a:pt x="17763" y="15085"/>
                  </a:lnTo>
                  <a:lnTo>
                    <a:pt x="17550" y="15177"/>
                  </a:lnTo>
                  <a:lnTo>
                    <a:pt x="17372" y="15308"/>
                  </a:lnTo>
                  <a:lnTo>
                    <a:pt x="17176" y="15426"/>
                  </a:lnTo>
                  <a:lnTo>
                    <a:pt x="16928" y="15557"/>
                  </a:lnTo>
                  <a:lnTo>
                    <a:pt x="16661" y="15636"/>
                  </a:lnTo>
                  <a:lnTo>
                    <a:pt x="16359" y="15688"/>
                  </a:lnTo>
                  <a:lnTo>
                    <a:pt x="16022" y="15715"/>
                  </a:lnTo>
                  <a:lnTo>
                    <a:pt x="15667" y="15688"/>
                  </a:lnTo>
                  <a:lnTo>
                    <a:pt x="15294" y="15662"/>
                  </a:lnTo>
                  <a:lnTo>
                    <a:pt x="14956" y="15583"/>
                  </a:lnTo>
                  <a:lnTo>
                    <a:pt x="14619" y="15479"/>
                  </a:lnTo>
                  <a:lnTo>
                    <a:pt x="14281" y="15334"/>
                  </a:lnTo>
                  <a:lnTo>
                    <a:pt x="13961" y="15177"/>
                  </a:lnTo>
                  <a:lnTo>
                    <a:pt x="13695" y="14981"/>
                  </a:lnTo>
                  <a:lnTo>
                    <a:pt x="13588" y="14850"/>
                  </a:lnTo>
                  <a:lnTo>
                    <a:pt x="13482" y="14732"/>
                  </a:lnTo>
                  <a:lnTo>
                    <a:pt x="13393" y="14600"/>
                  </a:lnTo>
                  <a:lnTo>
                    <a:pt x="13322" y="14456"/>
                  </a:lnTo>
                  <a:lnTo>
                    <a:pt x="13251" y="14299"/>
                  </a:lnTo>
                  <a:lnTo>
                    <a:pt x="13215" y="14155"/>
                  </a:lnTo>
                  <a:lnTo>
                    <a:pt x="13180" y="13971"/>
                  </a:lnTo>
                  <a:lnTo>
                    <a:pt x="13180" y="13801"/>
                  </a:lnTo>
                  <a:lnTo>
                    <a:pt x="13180" y="13591"/>
                  </a:lnTo>
                  <a:lnTo>
                    <a:pt x="13215" y="13395"/>
                  </a:lnTo>
                  <a:lnTo>
                    <a:pt x="13251" y="13198"/>
                  </a:lnTo>
                  <a:lnTo>
                    <a:pt x="13322" y="13015"/>
                  </a:lnTo>
                  <a:lnTo>
                    <a:pt x="13393" y="12870"/>
                  </a:lnTo>
                  <a:lnTo>
                    <a:pt x="13482" y="12713"/>
                  </a:lnTo>
                  <a:lnTo>
                    <a:pt x="13588" y="12569"/>
                  </a:lnTo>
                  <a:lnTo>
                    <a:pt x="13730" y="12438"/>
                  </a:lnTo>
                  <a:lnTo>
                    <a:pt x="13997" y="12215"/>
                  </a:lnTo>
                  <a:lnTo>
                    <a:pt x="14334" y="12005"/>
                  </a:lnTo>
                  <a:lnTo>
                    <a:pt x="14690" y="11861"/>
                  </a:lnTo>
                  <a:lnTo>
                    <a:pt x="15063" y="11756"/>
                  </a:lnTo>
                  <a:lnTo>
                    <a:pt x="15436" y="11678"/>
                  </a:lnTo>
                  <a:lnTo>
                    <a:pt x="15809" y="11638"/>
                  </a:lnTo>
                  <a:lnTo>
                    <a:pt x="16182" y="11638"/>
                  </a:lnTo>
                  <a:lnTo>
                    <a:pt x="16555" y="11678"/>
                  </a:lnTo>
                  <a:lnTo>
                    <a:pt x="16910" y="11730"/>
                  </a:lnTo>
                  <a:lnTo>
                    <a:pt x="17248" y="11835"/>
                  </a:lnTo>
                  <a:lnTo>
                    <a:pt x="17514" y="11966"/>
                  </a:lnTo>
                  <a:lnTo>
                    <a:pt x="17763" y="12110"/>
                  </a:lnTo>
                  <a:lnTo>
                    <a:pt x="17887" y="12215"/>
                  </a:lnTo>
                  <a:lnTo>
                    <a:pt x="18065" y="12307"/>
                  </a:lnTo>
                  <a:lnTo>
                    <a:pt x="18260" y="12412"/>
                  </a:lnTo>
                  <a:lnTo>
                    <a:pt x="18438" y="12464"/>
                  </a:lnTo>
                  <a:lnTo>
                    <a:pt x="18669" y="12543"/>
                  </a:lnTo>
                  <a:lnTo>
                    <a:pt x="18882" y="12569"/>
                  </a:lnTo>
                  <a:lnTo>
                    <a:pt x="19113" y="12595"/>
                  </a:lnTo>
                  <a:lnTo>
                    <a:pt x="19361" y="12608"/>
                  </a:lnTo>
                  <a:lnTo>
                    <a:pt x="19592" y="12608"/>
                  </a:lnTo>
                  <a:lnTo>
                    <a:pt x="19841" y="12595"/>
                  </a:lnTo>
                  <a:lnTo>
                    <a:pt x="20072" y="12543"/>
                  </a:lnTo>
                  <a:lnTo>
                    <a:pt x="20321" y="12490"/>
                  </a:lnTo>
                  <a:lnTo>
                    <a:pt x="20551" y="12438"/>
                  </a:lnTo>
                  <a:lnTo>
                    <a:pt x="20800" y="12333"/>
                  </a:lnTo>
                  <a:lnTo>
                    <a:pt x="20996" y="12241"/>
                  </a:lnTo>
                  <a:lnTo>
                    <a:pt x="21244" y="12110"/>
                  </a:lnTo>
                  <a:lnTo>
                    <a:pt x="21298" y="12032"/>
                  </a:lnTo>
                  <a:lnTo>
                    <a:pt x="21404" y="11966"/>
                  </a:lnTo>
                  <a:lnTo>
                    <a:pt x="21475" y="11861"/>
                  </a:lnTo>
                  <a:lnTo>
                    <a:pt x="21511" y="11730"/>
                  </a:lnTo>
                  <a:lnTo>
                    <a:pt x="21617" y="11481"/>
                  </a:lnTo>
                  <a:lnTo>
                    <a:pt x="21653" y="11180"/>
                  </a:lnTo>
                  <a:lnTo>
                    <a:pt x="21653" y="10826"/>
                  </a:lnTo>
                  <a:lnTo>
                    <a:pt x="21653" y="10472"/>
                  </a:lnTo>
                  <a:lnTo>
                    <a:pt x="21582" y="10092"/>
                  </a:lnTo>
                  <a:lnTo>
                    <a:pt x="21511" y="9725"/>
                  </a:lnTo>
                  <a:lnTo>
                    <a:pt x="21298" y="8912"/>
                  </a:lnTo>
                  <a:lnTo>
                    <a:pt x="21067" y="8191"/>
                  </a:lnTo>
                  <a:lnTo>
                    <a:pt x="20800" y="7536"/>
                  </a:lnTo>
                  <a:lnTo>
                    <a:pt x="20551" y="7025"/>
                  </a:lnTo>
                  <a:lnTo>
                    <a:pt x="20001" y="7103"/>
                  </a:lnTo>
                  <a:lnTo>
                    <a:pt x="19432" y="7156"/>
                  </a:lnTo>
                  <a:lnTo>
                    <a:pt x="18846" y="7208"/>
                  </a:lnTo>
                  <a:lnTo>
                    <a:pt x="18225" y="7208"/>
                  </a:lnTo>
                  <a:lnTo>
                    <a:pt x="17656" y="7208"/>
                  </a:lnTo>
                  <a:lnTo>
                    <a:pt x="17070" y="7182"/>
                  </a:lnTo>
                  <a:lnTo>
                    <a:pt x="16484" y="7156"/>
                  </a:lnTo>
                  <a:lnTo>
                    <a:pt x="15986" y="7103"/>
                  </a:lnTo>
                  <a:lnTo>
                    <a:pt x="14992" y="6999"/>
                  </a:lnTo>
                  <a:lnTo>
                    <a:pt x="14210" y="6907"/>
                  </a:lnTo>
                  <a:lnTo>
                    <a:pt x="13695" y="6828"/>
                  </a:lnTo>
                  <a:lnTo>
                    <a:pt x="13517" y="6802"/>
                  </a:lnTo>
                  <a:lnTo>
                    <a:pt x="13073" y="6645"/>
                  </a:lnTo>
                  <a:lnTo>
                    <a:pt x="12700" y="6474"/>
                  </a:lnTo>
                  <a:lnTo>
                    <a:pt x="12363" y="6304"/>
                  </a:lnTo>
                  <a:lnTo>
                    <a:pt x="12132" y="6094"/>
                  </a:lnTo>
                  <a:lnTo>
                    <a:pt x="11919" y="5871"/>
                  </a:lnTo>
                  <a:lnTo>
                    <a:pt x="11776" y="5649"/>
                  </a:lnTo>
                  <a:lnTo>
                    <a:pt x="11688" y="5413"/>
                  </a:lnTo>
                  <a:lnTo>
                    <a:pt x="11617" y="5190"/>
                  </a:lnTo>
                  <a:lnTo>
                    <a:pt x="11617" y="4941"/>
                  </a:lnTo>
                  <a:lnTo>
                    <a:pt x="11652" y="4718"/>
                  </a:lnTo>
                  <a:lnTo>
                    <a:pt x="11723" y="4482"/>
                  </a:lnTo>
                  <a:lnTo>
                    <a:pt x="11812" y="4285"/>
                  </a:lnTo>
                  <a:lnTo>
                    <a:pt x="11919" y="4089"/>
                  </a:lnTo>
                  <a:lnTo>
                    <a:pt x="12096" y="3905"/>
                  </a:lnTo>
                  <a:lnTo>
                    <a:pt x="12292" y="3735"/>
                  </a:lnTo>
                  <a:lnTo>
                    <a:pt x="12505" y="3604"/>
                  </a:lnTo>
                  <a:lnTo>
                    <a:pt x="12700" y="3460"/>
                  </a:lnTo>
                  <a:lnTo>
                    <a:pt x="12878" y="3250"/>
                  </a:lnTo>
                  <a:lnTo>
                    <a:pt x="13038" y="3027"/>
                  </a:lnTo>
                  <a:lnTo>
                    <a:pt x="13180" y="2752"/>
                  </a:lnTo>
                  <a:lnTo>
                    <a:pt x="13286" y="2477"/>
                  </a:lnTo>
                  <a:lnTo>
                    <a:pt x="13322" y="2175"/>
                  </a:lnTo>
                  <a:lnTo>
                    <a:pt x="13357" y="1874"/>
                  </a:lnTo>
                  <a:lnTo>
                    <a:pt x="13286" y="1572"/>
                  </a:lnTo>
                  <a:lnTo>
                    <a:pt x="13180" y="1271"/>
                  </a:lnTo>
                  <a:lnTo>
                    <a:pt x="13038" y="983"/>
                  </a:lnTo>
                  <a:lnTo>
                    <a:pt x="12949" y="865"/>
                  </a:lnTo>
                  <a:lnTo>
                    <a:pt x="12807" y="733"/>
                  </a:lnTo>
                  <a:lnTo>
                    <a:pt x="12665" y="616"/>
                  </a:lnTo>
                  <a:lnTo>
                    <a:pt x="12505" y="511"/>
                  </a:lnTo>
                  <a:lnTo>
                    <a:pt x="12327" y="406"/>
                  </a:lnTo>
                  <a:lnTo>
                    <a:pt x="12132" y="314"/>
                  </a:lnTo>
                  <a:lnTo>
                    <a:pt x="11883" y="235"/>
                  </a:lnTo>
                  <a:lnTo>
                    <a:pt x="11652" y="183"/>
                  </a:lnTo>
                  <a:lnTo>
                    <a:pt x="11368" y="104"/>
                  </a:lnTo>
                  <a:lnTo>
                    <a:pt x="11101" y="78"/>
                  </a:lnTo>
                  <a:lnTo>
                    <a:pt x="10800" y="52"/>
                  </a:lnTo>
                  <a:lnTo>
                    <a:pt x="10444" y="52"/>
                  </a:lnTo>
                  <a:lnTo>
                    <a:pt x="10142" y="52"/>
                  </a:lnTo>
                  <a:lnTo>
                    <a:pt x="9840" y="78"/>
                  </a:lnTo>
                  <a:lnTo>
                    <a:pt x="9574" y="104"/>
                  </a:lnTo>
                  <a:lnTo>
                    <a:pt x="9325" y="157"/>
                  </a:lnTo>
                  <a:lnTo>
                    <a:pt x="9094" y="209"/>
                  </a:lnTo>
                  <a:lnTo>
                    <a:pt x="8846" y="262"/>
                  </a:lnTo>
                  <a:lnTo>
                    <a:pt x="8650" y="340"/>
                  </a:lnTo>
                  <a:lnTo>
                    <a:pt x="8437" y="432"/>
                  </a:lnTo>
                  <a:lnTo>
                    <a:pt x="8277" y="511"/>
                  </a:lnTo>
                  <a:lnTo>
                    <a:pt x="8100" y="616"/>
                  </a:lnTo>
                  <a:lnTo>
                    <a:pt x="7957" y="707"/>
                  </a:lnTo>
                  <a:lnTo>
                    <a:pt x="7833" y="838"/>
                  </a:lnTo>
                  <a:lnTo>
                    <a:pt x="7620" y="1061"/>
                  </a:lnTo>
                  <a:lnTo>
                    <a:pt x="7442" y="1336"/>
                  </a:lnTo>
                  <a:lnTo>
                    <a:pt x="7353" y="1599"/>
                  </a:lnTo>
                  <a:lnTo>
                    <a:pt x="7318" y="1900"/>
                  </a:lnTo>
                  <a:lnTo>
                    <a:pt x="7318" y="2175"/>
                  </a:lnTo>
                  <a:lnTo>
                    <a:pt x="7353" y="2450"/>
                  </a:lnTo>
                  <a:lnTo>
                    <a:pt x="7442" y="2726"/>
                  </a:lnTo>
                  <a:lnTo>
                    <a:pt x="7620" y="2975"/>
                  </a:lnTo>
                  <a:lnTo>
                    <a:pt x="7833" y="3198"/>
                  </a:lnTo>
                  <a:lnTo>
                    <a:pt x="8064" y="3433"/>
                  </a:lnTo>
                  <a:lnTo>
                    <a:pt x="8295" y="3630"/>
                  </a:lnTo>
                  <a:lnTo>
                    <a:pt x="8508" y="3853"/>
                  </a:lnTo>
                  <a:lnTo>
                    <a:pt x="8686" y="4089"/>
                  </a:lnTo>
                  <a:lnTo>
                    <a:pt x="8775" y="4312"/>
                  </a:lnTo>
                  <a:lnTo>
                    <a:pt x="8846" y="4561"/>
                  </a:lnTo>
                  <a:lnTo>
                    <a:pt x="8846" y="4810"/>
                  </a:lnTo>
                  <a:lnTo>
                    <a:pt x="8810" y="5059"/>
                  </a:lnTo>
                  <a:lnTo>
                    <a:pt x="8721" y="5295"/>
                  </a:lnTo>
                  <a:lnTo>
                    <a:pt x="8579" y="5544"/>
                  </a:lnTo>
                  <a:lnTo>
                    <a:pt x="8366" y="5766"/>
                  </a:lnTo>
                  <a:lnTo>
                    <a:pt x="8135" y="5976"/>
                  </a:lnTo>
                  <a:lnTo>
                    <a:pt x="7833" y="6199"/>
                  </a:lnTo>
                  <a:lnTo>
                    <a:pt x="7478" y="6369"/>
                  </a:lnTo>
                  <a:lnTo>
                    <a:pt x="7069" y="6527"/>
                  </a:lnTo>
                  <a:lnTo>
                    <a:pt x="6590" y="6671"/>
                  </a:lnTo>
                  <a:lnTo>
                    <a:pt x="6092" y="6802"/>
                  </a:lnTo>
                  <a:lnTo>
                    <a:pt x="5684" y="6802"/>
                  </a:lnTo>
                  <a:lnTo>
                    <a:pt x="5133" y="6802"/>
                  </a:lnTo>
                  <a:lnTo>
                    <a:pt x="4547" y="6802"/>
                  </a:lnTo>
                  <a:lnTo>
                    <a:pt x="3872" y="6802"/>
                  </a:lnTo>
                  <a:lnTo>
                    <a:pt x="3144" y="6802"/>
                  </a:lnTo>
                  <a:lnTo>
                    <a:pt x="2362" y="6802"/>
                  </a:lnTo>
                  <a:lnTo>
                    <a:pt x="1545" y="6802"/>
                  </a:lnTo>
                  <a:lnTo>
                    <a:pt x="692" y="6802"/>
                  </a:lnTo>
                  <a:lnTo>
                    <a:pt x="586" y="7234"/>
                  </a:lnTo>
                  <a:lnTo>
                    <a:pt x="461" y="7837"/>
                  </a:lnTo>
                  <a:lnTo>
                    <a:pt x="355" y="8493"/>
                  </a:lnTo>
                  <a:lnTo>
                    <a:pt x="248" y="9187"/>
                  </a:lnTo>
                  <a:lnTo>
                    <a:pt x="142" y="9869"/>
                  </a:lnTo>
                  <a:lnTo>
                    <a:pt x="106" y="10498"/>
                  </a:lnTo>
                  <a:lnTo>
                    <a:pt x="106" y="10983"/>
                  </a:lnTo>
                  <a:lnTo>
                    <a:pt x="106" y="11311"/>
                  </a:lnTo>
                  <a:lnTo>
                    <a:pt x="213" y="11481"/>
                  </a:lnTo>
                  <a:lnTo>
                    <a:pt x="319" y="11651"/>
                  </a:lnTo>
                  <a:lnTo>
                    <a:pt x="497" y="11783"/>
                  </a:lnTo>
                  <a:lnTo>
                    <a:pt x="692" y="11914"/>
                  </a:lnTo>
                  <a:lnTo>
                    <a:pt x="941" y="12032"/>
                  </a:lnTo>
                  <a:lnTo>
                    <a:pt x="1207" y="12110"/>
                  </a:lnTo>
                  <a:lnTo>
                    <a:pt x="1509" y="12189"/>
                  </a:lnTo>
                  <a:lnTo>
                    <a:pt x="1794" y="12241"/>
                  </a:lnTo>
                  <a:lnTo>
                    <a:pt x="2131" y="12267"/>
                  </a:lnTo>
                  <a:lnTo>
                    <a:pt x="2433" y="12281"/>
                  </a:lnTo>
                  <a:lnTo>
                    <a:pt x="2735" y="12267"/>
                  </a:lnTo>
                  <a:lnTo>
                    <a:pt x="3055" y="12241"/>
                  </a:lnTo>
                  <a:lnTo>
                    <a:pt x="3357" y="12189"/>
                  </a:lnTo>
                  <a:lnTo>
                    <a:pt x="3623" y="12084"/>
                  </a:lnTo>
                  <a:lnTo>
                    <a:pt x="3872" y="11979"/>
                  </a:lnTo>
                  <a:lnTo>
                    <a:pt x="4103" y="11861"/>
                  </a:lnTo>
                  <a:lnTo>
                    <a:pt x="4316" y="11704"/>
                  </a:lnTo>
                  <a:lnTo>
                    <a:pt x="4582" y="11612"/>
                  </a:lnTo>
                  <a:lnTo>
                    <a:pt x="4849" y="11533"/>
                  </a:lnTo>
                  <a:lnTo>
                    <a:pt x="5169" y="11507"/>
                  </a:lnTo>
                  <a:lnTo>
                    <a:pt x="5506" y="11481"/>
                  </a:lnTo>
                  <a:lnTo>
                    <a:pt x="5808" y="11507"/>
                  </a:lnTo>
                  <a:lnTo>
                    <a:pt x="6146" y="11560"/>
                  </a:lnTo>
                  <a:lnTo>
                    <a:pt x="6501" y="11651"/>
                  </a:lnTo>
                  <a:lnTo>
                    <a:pt x="6803" y="11783"/>
                  </a:lnTo>
                  <a:lnTo>
                    <a:pt x="7105" y="11940"/>
                  </a:lnTo>
                  <a:lnTo>
                    <a:pt x="7353" y="12110"/>
                  </a:lnTo>
                  <a:lnTo>
                    <a:pt x="7584" y="12333"/>
                  </a:lnTo>
                  <a:lnTo>
                    <a:pt x="7798" y="12595"/>
                  </a:lnTo>
                  <a:lnTo>
                    <a:pt x="7922" y="12870"/>
                  </a:lnTo>
                  <a:lnTo>
                    <a:pt x="8028" y="13198"/>
                  </a:lnTo>
                  <a:lnTo>
                    <a:pt x="8064" y="13526"/>
                  </a:lnTo>
                  <a:lnTo>
                    <a:pt x="8028" y="13775"/>
                  </a:lnTo>
                  <a:lnTo>
                    <a:pt x="7922" y="13998"/>
                  </a:lnTo>
                  <a:lnTo>
                    <a:pt x="7798" y="14220"/>
                  </a:lnTo>
                  <a:lnTo>
                    <a:pt x="7584" y="14404"/>
                  </a:lnTo>
                  <a:lnTo>
                    <a:pt x="7353" y="14574"/>
                  </a:lnTo>
                  <a:lnTo>
                    <a:pt x="7105" y="14732"/>
                  </a:lnTo>
                  <a:lnTo>
                    <a:pt x="6803" y="14850"/>
                  </a:lnTo>
                  <a:lnTo>
                    <a:pt x="6501" y="14954"/>
                  </a:lnTo>
                  <a:lnTo>
                    <a:pt x="6146" y="15033"/>
                  </a:lnTo>
                  <a:lnTo>
                    <a:pt x="5808" y="15085"/>
                  </a:lnTo>
                  <a:lnTo>
                    <a:pt x="5506" y="15085"/>
                  </a:lnTo>
                  <a:lnTo>
                    <a:pt x="5169" y="15059"/>
                  </a:lnTo>
                  <a:lnTo>
                    <a:pt x="4849" y="15007"/>
                  </a:lnTo>
                  <a:lnTo>
                    <a:pt x="4582" y="14902"/>
                  </a:lnTo>
                  <a:lnTo>
                    <a:pt x="4316" y="14784"/>
                  </a:lnTo>
                  <a:lnTo>
                    <a:pt x="4103" y="14600"/>
                  </a:lnTo>
                  <a:lnTo>
                    <a:pt x="3907" y="14430"/>
                  </a:lnTo>
                  <a:lnTo>
                    <a:pt x="3659" y="14299"/>
                  </a:lnTo>
                  <a:lnTo>
                    <a:pt x="3428" y="14194"/>
                  </a:lnTo>
                  <a:lnTo>
                    <a:pt x="3179" y="14129"/>
                  </a:lnTo>
                  <a:lnTo>
                    <a:pt x="2913" y="14102"/>
                  </a:lnTo>
                  <a:lnTo>
                    <a:pt x="2646" y="14102"/>
                  </a:lnTo>
                  <a:lnTo>
                    <a:pt x="2362" y="14129"/>
                  </a:lnTo>
                  <a:lnTo>
                    <a:pt x="2096" y="14168"/>
                  </a:lnTo>
                  <a:lnTo>
                    <a:pt x="1811" y="14273"/>
                  </a:lnTo>
                  <a:lnTo>
                    <a:pt x="1545" y="14378"/>
                  </a:lnTo>
                  <a:lnTo>
                    <a:pt x="1314" y="14496"/>
                  </a:lnTo>
                  <a:lnTo>
                    <a:pt x="1065" y="14653"/>
                  </a:lnTo>
                  <a:lnTo>
                    <a:pt x="870" y="14797"/>
                  </a:lnTo>
                  <a:lnTo>
                    <a:pt x="657" y="14981"/>
                  </a:lnTo>
                  <a:lnTo>
                    <a:pt x="497" y="15177"/>
                  </a:lnTo>
                  <a:lnTo>
                    <a:pt x="390" y="15413"/>
                  </a:lnTo>
                  <a:lnTo>
                    <a:pt x="284" y="15636"/>
                  </a:lnTo>
                  <a:lnTo>
                    <a:pt x="248" y="15911"/>
                  </a:lnTo>
                  <a:lnTo>
                    <a:pt x="284" y="16239"/>
                  </a:lnTo>
                  <a:lnTo>
                    <a:pt x="319" y="16566"/>
                  </a:lnTo>
                  <a:lnTo>
                    <a:pt x="497" y="17340"/>
                  </a:lnTo>
                  <a:lnTo>
                    <a:pt x="692" y="18152"/>
                  </a:lnTo>
                  <a:lnTo>
                    <a:pt x="799" y="18559"/>
                  </a:lnTo>
                  <a:lnTo>
                    <a:pt x="905" y="18978"/>
                  </a:lnTo>
                  <a:lnTo>
                    <a:pt x="959" y="19384"/>
                  </a:lnTo>
                  <a:lnTo>
                    <a:pt x="994" y="19791"/>
                  </a:lnTo>
                  <a:lnTo>
                    <a:pt x="994" y="20132"/>
                  </a:lnTo>
                  <a:lnTo>
                    <a:pt x="959" y="20485"/>
                  </a:lnTo>
                  <a:lnTo>
                    <a:pt x="941" y="20669"/>
                  </a:lnTo>
                  <a:lnTo>
                    <a:pt x="870" y="20813"/>
                  </a:lnTo>
                  <a:lnTo>
                    <a:pt x="799" y="20970"/>
                  </a:lnTo>
                  <a:lnTo>
                    <a:pt x="692" y="21088"/>
                  </a:lnTo>
                  <a:lnTo>
                    <a:pt x="1474" y="20997"/>
                  </a:lnTo>
                  <a:lnTo>
                    <a:pt x="2291" y="20866"/>
                  </a:lnTo>
                  <a:lnTo>
                    <a:pt x="3108" y="20787"/>
                  </a:lnTo>
                  <a:lnTo>
                    <a:pt x="3907" y="20721"/>
                  </a:lnTo>
                  <a:lnTo>
                    <a:pt x="4653" y="20695"/>
                  </a:lnTo>
                  <a:lnTo>
                    <a:pt x="5364" y="20695"/>
                  </a:lnTo>
                  <a:lnTo>
                    <a:pt x="5701" y="20721"/>
                  </a:lnTo>
                  <a:lnTo>
                    <a:pt x="6057" y="20761"/>
                  </a:lnTo>
                  <a:lnTo>
                    <a:pt x="6323" y="20813"/>
                  </a:lnTo>
                  <a:lnTo>
                    <a:pt x="6625" y="20892"/>
                  </a:lnTo>
                  <a:close/>
                </a:path>
              </a:pathLst>
            </a:custGeom>
            <a:solidFill>
              <a:srgbClr val="FFBE7D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72" name="Puzzle2"/>
            <p:cNvSpPr>
              <a:spLocks noEditPoints="1" noChangeArrowheads="1"/>
            </p:cNvSpPr>
            <p:nvPr/>
          </p:nvSpPr>
          <p:spPr bwMode="auto">
            <a:xfrm>
              <a:off x="2880" y="1736"/>
              <a:ext cx="1778" cy="1379"/>
            </a:xfrm>
            <a:custGeom>
              <a:avLst/>
              <a:gdLst>
                <a:gd name="T0" fmla="*/ 0 w 21600"/>
                <a:gd name="T1" fmla="*/ 4 h 21600"/>
                <a:gd name="T2" fmla="*/ 2 w 21600"/>
                <a:gd name="T3" fmla="*/ 5 h 21600"/>
                <a:gd name="T4" fmla="*/ 6 w 21600"/>
                <a:gd name="T5" fmla="*/ 4 h 21600"/>
                <a:gd name="T6" fmla="*/ 9 w 21600"/>
                <a:gd name="T7" fmla="*/ 5 h 21600"/>
                <a:gd name="T8" fmla="*/ 12 w 21600"/>
                <a:gd name="T9" fmla="*/ 4 h 21600"/>
                <a:gd name="T10" fmla="*/ 9 w 21600"/>
                <a:gd name="T11" fmla="*/ 1 h 21600"/>
                <a:gd name="T12" fmla="*/ 6 w 21600"/>
                <a:gd name="T13" fmla="*/ 0 h 21600"/>
                <a:gd name="T14" fmla="*/ 2 w 21600"/>
                <a:gd name="T15" fmla="*/ 2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5394 w 21600"/>
                <a:gd name="T25" fmla="*/ 6735 h 21600"/>
                <a:gd name="T26" fmla="*/ 16182 w 21600"/>
                <a:gd name="T27" fmla="*/ 20441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4247" y="12354"/>
                  </a:moveTo>
                  <a:lnTo>
                    <a:pt x="4134" y="12468"/>
                  </a:lnTo>
                  <a:lnTo>
                    <a:pt x="4010" y="12581"/>
                  </a:lnTo>
                  <a:lnTo>
                    <a:pt x="3897" y="12637"/>
                  </a:lnTo>
                  <a:lnTo>
                    <a:pt x="3773" y="12694"/>
                  </a:lnTo>
                  <a:lnTo>
                    <a:pt x="3637" y="12694"/>
                  </a:lnTo>
                  <a:lnTo>
                    <a:pt x="3524" y="12694"/>
                  </a:lnTo>
                  <a:lnTo>
                    <a:pt x="3400" y="12665"/>
                  </a:lnTo>
                  <a:lnTo>
                    <a:pt x="3287" y="12609"/>
                  </a:lnTo>
                  <a:lnTo>
                    <a:pt x="3027" y="12496"/>
                  </a:lnTo>
                  <a:lnTo>
                    <a:pt x="2790" y="12340"/>
                  </a:lnTo>
                  <a:lnTo>
                    <a:pt x="2530" y="12142"/>
                  </a:lnTo>
                  <a:lnTo>
                    <a:pt x="2293" y="11987"/>
                  </a:lnTo>
                  <a:lnTo>
                    <a:pt x="2033" y="11817"/>
                  </a:lnTo>
                  <a:lnTo>
                    <a:pt x="1773" y="11676"/>
                  </a:lnTo>
                  <a:lnTo>
                    <a:pt x="1638" y="11662"/>
                  </a:lnTo>
                  <a:lnTo>
                    <a:pt x="1513" y="11634"/>
                  </a:lnTo>
                  <a:lnTo>
                    <a:pt x="1378" y="11634"/>
                  </a:lnTo>
                  <a:lnTo>
                    <a:pt x="1253" y="11634"/>
                  </a:lnTo>
                  <a:lnTo>
                    <a:pt x="1118" y="11662"/>
                  </a:lnTo>
                  <a:lnTo>
                    <a:pt x="971" y="11732"/>
                  </a:lnTo>
                  <a:lnTo>
                    <a:pt x="835" y="11817"/>
                  </a:lnTo>
                  <a:lnTo>
                    <a:pt x="711" y="11959"/>
                  </a:lnTo>
                  <a:lnTo>
                    <a:pt x="553" y="12086"/>
                  </a:lnTo>
                  <a:lnTo>
                    <a:pt x="429" y="12284"/>
                  </a:lnTo>
                  <a:lnTo>
                    <a:pt x="271" y="12524"/>
                  </a:lnTo>
                  <a:lnTo>
                    <a:pt x="146" y="12793"/>
                  </a:lnTo>
                  <a:lnTo>
                    <a:pt x="79" y="12962"/>
                  </a:lnTo>
                  <a:lnTo>
                    <a:pt x="33" y="13146"/>
                  </a:lnTo>
                  <a:lnTo>
                    <a:pt x="11" y="13386"/>
                  </a:lnTo>
                  <a:lnTo>
                    <a:pt x="11" y="13641"/>
                  </a:lnTo>
                  <a:lnTo>
                    <a:pt x="33" y="13881"/>
                  </a:lnTo>
                  <a:lnTo>
                    <a:pt x="101" y="14150"/>
                  </a:lnTo>
                  <a:lnTo>
                    <a:pt x="192" y="14404"/>
                  </a:lnTo>
                  <a:lnTo>
                    <a:pt x="293" y="14645"/>
                  </a:lnTo>
                  <a:lnTo>
                    <a:pt x="451" y="14857"/>
                  </a:lnTo>
                  <a:lnTo>
                    <a:pt x="621" y="15054"/>
                  </a:lnTo>
                  <a:lnTo>
                    <a:pt x="734" y="15125"/>
                  </a:lnTo>
                  <a:lnTo>
                    <a:pt x="835" y="15210"/>
                  </a:lnTo>
                  <a:lnTo>
                    <a:pt x="948" y="15267"/>
                  </a:lnTo>
                  <a:lnTo>
                    <a:pt x="1084" y="15323"/>
                  </a:lnTo>
                  <a:lnTo>
                    <a:pt x="1208" y="15351"/>
                  </a:lnTo>
                  <a:lnTo>
                    <a:pt x="1355" y="15380"/>
                  </a:lnTo>
                  <a:lnTo>
                    <a:pt x="1513" y="15380"/>
                  </a:lnTo>
                  <a:lnTo>
                    <a:pt x="1683" y="15380"/>
                  </a:lnTo>
                  <a:lnTo>
                    <a:pt x="1864" y="15351"/>
                  </a:lnTo>
                  <a:lnTo>
                    <a:pt x="2033" y="15323"/>
                  </a:lnTo>
                  <a:lnTo>
                    <a:pt x="2225" y="15238"/>
                  </a:lnTo>
                  <a:lnTo>
                    <a:pt x="2428" y="15153"/>
                  </a:lnTo>
                  <a:lnTo>
                    <a:pt x="2745" y="15026"/>
                  </a:lnTo>
                  <a:lnTo>
                    <a:pt x="3005" y="14913"/>
                  </a:lnTo>
                  <a:lnTo>
                    <a:pt x="3264" y="14828"/>
                  </a:lnTo>
                  <a:lnTo>
                    <a:pt x="3513" y="14800"/>
                  </a:lnTo>
                  <a:lnTo>
                    <a:pt x="3615" y="14828"/>
                  </a:lnTo>
                  <a:lnTo>
                    <a:pt x="3728" y="14857"/>
                  </a:lnTo>
                  <a:lnTo>
                    <a:pt x="3807" y="14913"/>
                  </a:lnTo>
                  <a:lnTo>
                    <a:pt x="3920" y="14998"/>
                  </a:lnTo>
                  <a:lnTo>
                    <a:pt x="4010" y="15097"/>
                  </a:lnTo>
                  <a:lnTo>
                    <a:pt x="4089" y="15238"/>
                  </a:lnTo>
                  <a:lnTo>
                    <a:pt x="4179" y="15408"/>
                  </a:lnTo>
                  <a:lnTo>
                    <a:pt x="4247" y="15620"/>
                  </a:lnTo>
                  <a:lnTo>
                    <a:pt x="4326" y="15860"/>
                  </a:lnTo>
                  <a:lnTo>
                    <a:pt x="4394" y="16129"/>
                  </a:lnTo>
                  <a:lnTo>
                    <a:pt x="4439" y="16440"/>
                  </a:lnTo>
                  <a:lnTo>
                    <a:pt x="4507" y="16737"/>
                  </a:lnTo>
                  <a:lnTo>
                    <a:pt x="4552" y="17090"/>
                  </a:lnTo>
                  <a:lnTo>
                    <a:pt x="4575" y="17443"/>
                  </a:lnTo>
                  <a:lnTo>
                    <a:pt x="4586" y="17825"/>
                  </a:lnTo>
                  <a:lnTo>
                    <a:pt x="4586" y="18193"/>
                  </a:lnTo>
                  <a:lnTo>
                    <a:pt x="4586" y="18574"/>
                  </a:lnTo>
                  <a:lnTo>
                    <a:pt x="4586" y="18984"/>
                  </a:lnTo>
                  <a:lnTo>
                    <a:pt x="4552" y="19366"/>
                  </a:lnTo>
                  <a:lnTo>
                    <a:pt x="4507" y="19748"/>
                  </a:lnTo>
                  <a:lnTo>
                    <a:pt x="4462" y="20129"/>
                  </a:lnTo>
                  <a:lnTo>
                    <a:pt x="4371" y="20483"/>
                  </a:lnTo>
                  <a:lnTo>
                    <a:pt x="4292" y="20836"/>
                  </a:lnTo>
                  <a:lnTo>
                    <a:pt x="4202" y="21161"/>
                  </a:lnTo>
                  <a:lnTo>
                    <a:pt x="4744" y="21161"/>
                  </a:lnTo>
                  <a:lnTo>
                    <a:pt x="5264" y="21161"/>
                  </a:lnTo>
                  <a:lnTo>
                    <a:pt x="5784" y="21161"/>
                  </a:lnTo>
                  <a:lnTo>
                    <a:pt x="6235" y="21161"/>
                  </a:lnTo>
                  <a:lnTo>
                    <a:pt x="6676" y="21161"/>
                  </a:lnTo>
                  <a:lnTo>
                    <a:pt x="7060" y="21161"/>
                  </a:lnTo>
                  <a:lnTo>
                    <a:pt x="7410" y="21161"/>
                  </a:lnTo>
                  <a:lnTo>
                    <a:pt x="7670" y="21161"/>
                  </a:lnTo>
                  <a:lnTo>
                    <a:pt x="8020" y="21020"/>
                  </a:lnTo>
                  <a:lnTo>
                    <a:pt x="8303" y="20893"/>
                  </a:lnTo>
                  <a:lnTo>
                    <a:pt x="8563" y="20695"/>
                  </a:lnTo>
                  <a:lnTo>
                    <a:pt x="8800" y="20511"/>
                  </a:lnTo>
                  <a:lnTo>
                    <a:pt x="8969" y="20285"/>
                  </a:lnTo>
                  <a:lnTo>
                    <a:pt x="9150" y="20045"/>
                  </a:lnTo>
                  <a:lnTo>
                    <a:pt x="9252" y="19804"/>
                  </a:lnTo>
                  <a:lnTo>
                    <a:pt x="9342" y="19550"/>
                  </a:lnTo>
                  <a:lnTo>
                    <a:pt x="9410" y="19281"/>
                  </a:lnTo>
                  <a:lnTo>
                    <a:pt x="9433" y="19013"/>
                  </a:lnTo>
                  <a:lnTo>
                    <a:pt x="9433" y="18744"/>
                  </a:lnTo>
                  <a:lnTo>
                    <a:pt x="9387" y="18504"/>
                  </a:lnTo>
                  <a:lnTo>
                    <a:pt x="9320" y="18221"/>
                  </a:lnTo>
                  <a:lnTo>
                    <a:pt x="9207" y="17981"/>
                  </a:lnTo>
                  <a:lnTo>
                    <a:pt x="9105" y="17740"/>
                  </a:lnTo>
                  <a:lnTo>
                    <a:pt x="8924" y="17514"/>
                  </a:lnTo>
                  <a:lnTo>
                    <a:pt x="8777" y="17274"/>
                  </a:lnTo>
                  <a:lnTo>
                    <a:pt x="8642" y="17034"/>
                  </a:lnTo>
                  <a:lnTo>
                    <a:pt x="8563" y="16765"/>
                  </a:lnTo>
                  <a:lnTo>
                    <a:pt x="8472" y="16468"/>
                  </a:lnTo>
                  <a:lnTo>
                    <a:pt x="8450" y="16157"/>
                  </a:lnTo>
                  <a:lnTo>
                    <a:pt x="8450" y="15860"/>
                  </a:lnTo>
                  <a:lnTo>
                    <a:pt x="8472" y="15563"/>
                  </a:lnTo>
                  <a:lnTo>
                    <a:pt x="8540" y="15267"/>
                  </a:lnTo>
                  <a:lnTo>
                    <a:pt x="8642" y="14998"/>
                  </a:lnTo>
                  <a:lnTo>
                    <a:pt x="8777" y="14729"/>
                  </a:lnTo>
                  <a:lnTo>
                    <a:pt x="8868" y="14616"/>
                  </a:lnTo>
                  <a:lnTo>
                    <a:pt x="8969" y="14475"/>
                  </a:lnTo>
                  <a:lnTo>
                    <a:pt x="9060" y="14376"/>
                  </a:lnTo>
                  <a:lnTo>
                    <a:pt x="9184" y="14291"/>
                  </a:lnTo>
                  <a:lnTo>
                    <a:pt x="9297" y="14206"/>
                  </a:lnTo>
                  <a:lnTo>
                    <a:pt x="9433" y="14121"/>
                  </a:lnTo>
                  <a:lnTo>
                    <a:pt x="9579" y="14051"/>
                  </a:lnTo>
                  <a:lnTo>
                    <a:pt x="9726" y="13994"/>
                  </a:lnTo>
                  <a:lnTo>
                    <a:pt x="9884" y="13938"/>
                  </a:lnTo>
                  <a:lnTo>
                    <a:pt x="10054" y="13909"/>
                  </a:lnTo>
                  <a:lnTo>
                    <a:pt x="10257" y="13881"/>
                  </a:lnTo>
                  <a:lnTo>
                    <a:pt x="10449" y="13881"/>
                  </a:lnTo>
                  <a:lnTo>
                    <a:pt x="10664" y="13881"/>
                  </a:lnTo>
                  <a:lnTo>
                    <a:pt x="10856" y="13909"/>
                  </a:lnTo>
                  <a:lnTo>
                    <a:pt x="11037" y="13966"/>
                  </a:lnTo>
                  <a:lnTo>
                    <a:pt x="11206" y="14023"/>
                  </a:lnTo>
                  <a:lnTo>
                    <a:pt x="11353" y="14093"/>
                  </a:lnTo>
                  <a:lnTo>
                    <a:pt x="11511" y="14178"/>
                  </a:lnTo>
                  <a:lnTo>
                    <a:pt x="11635" y="14263"/>
                  </a:lnTo>
                  <a:lnTo>
                    <a:pt x="11748" y="14376"/>
                  </a:lnTo>
                  <a:lnTo>
                    <a:pt x="11861" y="14475"/>
                  </a:lnTo>
                  <a:lnTo>
                    <a:pt x="11941" y="14616"/>
                  </a:lnTo>
                  <a:lnTo>
                    <a:pt x="12031" y="14758"/>
                  </a:lnTo>
                  <a:lnTo>
                    <a:pt x="12099" y="14885"/>
                  </a:lnTo>
                  <a:lnTo>
                    <a:pt x="12200" y="15210"/>
                  </a:lnTo>
                  <a:lnTo>
                    <a:pt x="12268" y="15507"/>
                  </a:lnTo>
                  <a:lnTo>
                    <a:pt x="12291" y="15832"/>
                  </a:lnTo>
                  <a:lnTo>
                    <a:pt x="12291" y="16157"/>
                  </a:lnTo>
                  <a:lnTo>
                    <a:pt x="12246" y="16482"/>
                  </a:lnTo>
                  <a:lnTo>
                    <a:pt x="12178" y="16807"/>
                  </a:lnTo>
                  <a:lnTo>
                    <a:pt x="12099" y="17090"/>
                  </a:lnTo>
                  <a:lnTo>
                    <a:pt x="12008" y="17330"/>
                  </a:lnTo>
                  <a:lnTo>
                    <a:pt x="11884" y="17542"/>
                  </a:lnTo>
                  <a:lnTo>
                    <a:pt x="11748" y="17712"/>
                  </a:lnTo>
                  <a:lnTo>
                    <a:pt x="11613" y="17839"/>
                  </a:lnTo>
                  <a:lnTo>
                    <a:pt x="11489" y="18037"/>
                  </a:lnTo>
                  <a:lnTo>
                    <a:pt x="11398" y="18221"/>
                  </a:lnTo>
                  <a:lnTo>
                    <a:pt x="11319" y="18447"/>
                  </a:lnTo>
                  <a:lnTo>
                    <a:pt x="11251" y="18659"/>
                  </a:lnTo>
                  <a:lnTo>
                    <a:pt x="11206" y="18900"/>
                  </a:lnTo>
                  <a:lnTo>
                    <a:pt x="11184" y="19154"/>
                  </a:lnTo>
                  <a:lnTo>
                    <a:pt x="11184" y="19423"/>
                  </a:lnTo>
                  <a:lnTo>
                    <a:pt x="11229" y="19663"/>
                  </a:lnTo>
                  <a:lnTo>
                    <a:pt x="11297" y="19903"/>
                  </a:lnTo>
                  <a:lnTo>
                    <a:pt x="11376" y="20158"/>
                  </a:lnTo>
                  <a:lnTo>
                    <a:pt x="11511" y="20398"/>
                  </a:lnTo>
                  <a:lnTo>
                    <a:pt x="11681" y="20610"/>
                  </a:lnTo>
                  <a:lnTo>
                    <a:pt x="11884" y="20808"/>
                  </a:lnTo>
                  <a:lnTo>
                    <a:pt x="12121" y="20992"/>
                  </a:lnTo>
                  <a:lnTo>
                    <a:pt x="12404" y="21161"/>
                  </a:lnTo>
                  <a:lnTo>
                    <a:pt x="12528" y="21190"/>
                  </a:lnTo>
                  <a:lnTo>
                    <a:pt x="12856" y="21274"/>
                  </a:lnTo>
                  <a:lnTo>
                    <a:pt x="13330" y="21373"/>
                  </a:lnTo>
                  <a:lnTo>
                    <a:pt x="13963" y="21486"/>
                  </a:lnTo>
                  <a:lnTo>
                    <a:pt x="14313" y="21543"/>
                  </a:lnTo>
                  <a:lnTo>
                    <a:pt x="14652" y="21571"/>
                  </a:lnTo>
                  <a:lnTo>
                    <a:pt x="15025" y="21600"/>
                  </a:lnTo>
                  <a:lnTo>
                    <a:pt x="15409" y="21600"/>
                  </a:lnTo>
                  <a:lnTo>
                    <a:pt x="15782" y="21600"/>
                  </a:lnTo>
                  <a:lnTo>
                    <a:pt x="16177" y="21571"/>
                  </a:lnTo>
                  <a:lnTo>
                    <a:pt x="16516" y="21486"/>
                  </a:lnTo>
                  <a:lnTo>
                    <a:pt x="16889" y="21402"/>
                  </a:lnTo>
                  <a:lnTo>
                    <a:pt x="16821" y="21190"/>
                  </a:lnTo>
                  <a:lnTo>
                    <a:pt x="16776" y="20935"/>
                  </a:lnTo>
                  <a:lnTo>
                    <a:pt x="16742" y="20667"/>
                  </a:lnTo>
                  <a:lnTo>
                    <a:pt x="16719" y="20370"/>
                  </a:lnTo>
                  <a:lnTo>
                    <a:pt x="16697" y="19719"/>
                  </a:lnTo>
                  <a:lnTo>
                    <a:pt x="16697" y="19013"/>
                  </a:lnTo>
                  <a:lnTo>
                    <a:pt x="16719" y="18306"/>
                  </a:lnTo>
                  <a:lnTo>
                    <a:pt x="16753" y="17599"/>
                  </a:lnTo>
                  <a:lnTo>
                    <a:pt x="16821" y="16949"/>
                  </a:lnTo>
                  <a:lnTo>
                    <a:pt x="16889" y="16383"/>
                  </a:lnTo>
                  <a:lnTo>
                    <a:pt x="16934" y="16129"/>
                  </a:lnTo>
                  <a:lnTo>
                    <a:pt x="17002" y="15945"/>
                  </a:lnTo>
                  <a:lnTo>
                    <a:pt x="17081" y="15790"/>
                  </a:lnTo>
                  <a:lnTo>
                    <a:pt x="17194" y="15648"/>
                  </a:lnTo>
                  <a:lnTo>
                    <a:pt x="17318" y="15563"/>
                  </a:lnTo>
                  <a:lnTo>
                    <a:pt x="17453" y="15507"/>
                  </a:lnTo>
                  <a:lnTo>
                    <a:pt x="17600" y="15450"/>
                  </a:lnTo>
                  <a:lnTo>
                    <a:pt x="17758" y="15450"/>
                  </a:lnTo>
                  <a:lnTo>
                    <a:pt x="17905" y="15479"/>
                  </a:lnTo>
                  <a:lnTo>
                    <a:pt x="18064" y="15535"/>
                  </a:lnTo>
                  <a:lnTo>
                    <a:pt x="18233" y="15620"/>
                  </a:lnTo>
                  <a:lnTo>
                    <a:pt x="18380" y="15733"/>
                  </a:lnTo>
                  <a:lnTo>
                    <a:pt x="18561" y="15832"/>
                  </a:lnTo>
                  <a:lnTo>
                    <a:pt x="18707" y="15973"/>
                  </a:lnTo>
                  <a:lnTo>
                    <a:pt x="18866" y="16129"/>
                  </a:lnTo>
                  <a:lnTo>
                    <a:pt x="18990" y="16327"/>
                  </a:lnTo>
                  <a:lnTo>
                    <a:pt x="19125" y="16482"/>
                  </a:lnTo>
                  <a:lnTo>
                    <a:pt x="19295" y="16624"/>
                  </a:lnTo>
                  <a:lnTo>
                    <a:pt x="19464" y="16737"/>
                  </a:lnTo>
                  <a:lnTo>
                    <a:pt x="19668" y="16807"/>
                  </a:lnTo>
                  <a:lnTo>
                    <a:pt x="19860" y="16836"/>
                  </a:lnTo>
                  <a:lnTo>
                    <a:pt x="20052" y="16864"/>
                  </a:lnTo>
                  <a:lnTo>
                    <a:pt x="20266" y="16836"/>
                  </a:lnTo>
                  <a:lnTo>
                    <a:pt x="20470" y="16793"/>
                  </a:lnTo>
                  <a:lnTo>
                    <a:pt x="20662" y="16708"/>
                  </a:lnTo>
                  <a:lnTo>
                    <a:pt x="20854" y="16567"/>
                  </a:lnTo>
                  <a:lnTo>
                    <a:pt x="21035" y="16412"/>
                  </a:lnTo>
                  <a:lnTo>
                    <a:pt x="21182" y="16214"/>
                  </a:lnTo>
                  <a:lnTo>
                    <a:pt x="21340" y="16002"/>
                  </a:lnTo>
                  <a:lnTo>
                    <a:pt x="21441" y="15733"/>
                  </a:lnTo>
                  <a:lnTo>
                    <a:pt x="21532" y="15436"/>
                  </a:lnTo>
                  <a:lnTo>
                    <a:pt x="21600" y="15083"/>
                  </a:lnTo>
                  <a:lnTo>
                    <a:pt x="21600" y="14885"/>
                  </a:lnTo>
                  <a:lnTo>
                    <a:pt x="21600" y="14729"/>
                  </a:lnTo>
                  <a:lnTo>
                    <a:pt x="21600" y="14531"/>
                  </a:lnTo>
                  <a:lnTo>
                    <a:pt x="21577" y="14376"/>
                  </a:lnTo>
                  <a:lnTo>
                    <a:pt x="21532" y="14206"/>
                  </a:lnTo>
                  <a:lnTo>
                    <a:pt x="21487" y="14051"/>
                  </a:lnTo>
                  <a:lnTo>
                    <a:pt x="21419" y="13909"/>
                  </a:lnTo>
                  <a:lnTo>
                    <a:pt x="21351" y="13768"/>
                  </a:lnTo>
                  <a:lnTo>
                    <a:pt x="21204" y="13500"/>
                  </a:lnTo>
                  <a:lnTo>
                    <a:pt x="21035" y="13287"/>
                  </a:lnTo>
                  <a:lnTo>
                    <a:pt x="20809" y="13090"/>
                  </a:lnTo>
                  <a:lnTo>
                    <a:pt x="20594" y="12962"/>
                  </a:lnTo>
                  <a:lnTo>
                    <a:pt x="20357" y="12821"/>
                  </a:lnTo>
                  <a:lnTo>
                    <a:pt x="20120" y="12764"/>
                  </a:lnTo>
                  <a:lnTo>
                    <a:pt x="19882" y="12708"/>
                  </a:lnTo>
                  <a:lnTo>
                    <a:pt x="19645" y="12736"/>
                  </a:lnTo>
                  <a:lnTo>
                    <a:pt x="19430" y="12793"/>
                  </a:lnTo>
                  <a:lnTo>
                    <a:pt x="19227" y="12906"/>
                  </a:lnTo>
                  <a:lnTo>
                    <a:pt x="19148" y="12962"/>
                  </a:lnTo>
                  <a:lnTo>
                    <a:pt x="19058" y="13047"/>
                  </a:lnTo>
                  <a:lnTo>
                    <a:pt x="18990" y="13146"/>
                  </a:lnTo>
                  <a:lnTo>
                    <a:pt x="18911" y="13259"/>
                  </a:lnTo>
                  <a:lnTo>
                    <a:pt x="18775" y="13471"/>
                  </a:lnTo>
                  <a:lnTo>
                    <a:pt x="18628" y="13641"/>
                  </a:lnTo>
                  <a:lnTo>
                    <a:pt x="18470" y="13740"/>
                  </a:lnTo>
                  <a:lnTo>
                    <a:pt x="18301" y="13825"/>
                  </a:lnTo>
                  <a:lnTo>
                    <a:pt x="18143" y="13853"/>
                  </a:lnTo>
                  <a:lnTo>
                    <a:pt x="17973" y="13881"/>
                  </a:lnTo>
                  <a:lnTo>
                    <a:pt x="17804" y="13853"/>
                  </a:lnTo>
                  <a:lnTo>
                    <a:pt x="17646" y="13796"/>
                  </a:lnTo>
                  <a:lnTo>
                    <a:pt x="17499" y="13726"/>
                  </a:lnTo>
                  <a:lnTo>
                    <a:pt x="17341" y="13641"/>
                  </a:lnTo>
                  <a:lnTo>
                    <a:pt x="17216" y="13528"/>
                  </a:lnTo>
                  <a:lnTo>
                    <a:pt x="17103" y="13386"/>
                  </a:lnTo>
                  <a:lnTo>
                    <a:pt x="17024" y="13259"/>
                  </a:lnTo>
                  <a:lnTo>
                    <a:pt x="16934" y="13118"/>
                  </a:lnTo>
                  <a:lnTo>
                    <a:pt x="16889" y="12991"/>
                  </a:lnTo>
                  <a:lnTo>
                    <a:pt x="16889" y="12849"/>
                  </a:lnTo>
                  <a:lnTo>
                    <a:pt x="16889" y="12383"/>
                  </a:lnTo>
                  <a:lnTo>
                    <a:pt x="16889" y="11662"/>
                  </a:lnTo>
                  <a:lnTo>
                    <a:pt x="16889" y="10701"/>
                  </a:lnTo>
                  <a:lnTo>
                    <a:pt x="16889" y="9640"/>
                  </a:lnTo>
                  <a:lnTo>
                    <a:pt x="16889" y="8566"/>
                  </a:lnTo>
                  <a:lnTo>
                    <a:pt x="16889" y="7478"/>
                  </a:lnTo>
                  <a:lnTo>
                    <a:pt x="16889" y="6502"/>
                  </a:lnTo>
                  <a:lnTo>
                    <a:pt x="16889" y="5739"/>
                  </a:lnTo>
                  <a:lnTo>
                    <a:pt x="16674" y="5894"/>
                  </a:lnTo>
                  <a:lnTo>
                    <a:pt x="16414" y="6036"/>
                  </a:lnTo>
                  <a:lnTo>
                    <a:pt x="16154" y="6177"/>
                  </a:lnTo>
                  <a:lnTo>
                    <a:pt x="15849" y="6248"/>
                  </a:lnTo>
                  <a:lnTo>
                    <a:pt x="15544" y="6304"/>
                  </a:lnTo>
                  <a:lnTo>
                    <a:pt x="15217" y="6332"/>
                  </a:lnTo>
                  <a:lnTo>
                    <a:pt x="14866" y="6361"/>
                  </a:lnTo>
                  <a:lnTo>
                    <a:pt x="14550" y="6361"/>
                  </a:lnTo>
                  <a:lnTo>
                    <a:pt x="14200" y="6332"/>
                  </a:lnTo>
                  <a:lnTo>
                    <a:pt x="13850" y="6276"/>
                  </a:lnTo>
                  <a:lnTo>
                    <a:pt x="13522" y="6219"/>
                  </a:lnTo>
                  <a:lnTo>
                    <a:pt x="13206" y="6149"/>
                  </a:lnTo>
                  <a:lnTo>
                    <a:pt x="12901" y="6064"/>
                  </a:lnTo>
                  <a:lnTo>
                    <a:pt x="12618" y="5951"/>
                  </a:lnTo>
                  <a:lnTo>
                    <a:pt x="12358" y="5838"/>
                  </a:lnTo>
                  <a:lnTo>
                    <a:pt x="12121" y="5739"/>
                  </a:lnTo>
                  <a:lnTo>
                    <a:pt x="11941" y="5626"/>
                  </a:lnTo>
                  <a:lnTo>
                    <a:pt x="11794" y="5513"/>
                  </a:lnTo>
                  <a:lnTo>
                    <a:pt x="11658" y="5414"/>
                  </a:lnTo>
                  <a:lnTo>
                    <a:pt x="11556" y="5301"/>
                  </a:lnTo>
                  <a:lnTo>
                    <a:pt x="11466" y="5187"/>
                  </a:lnTo>
                  <a:lnTo>
                    <a:pt x="11398" y="5089"/>
                  </a:lnTo>
                  <a:lnTo>
                    <a:pt x="11376" y="4947"/>
                  </a:lnTo>
                  <a:lnTo>
                    <a:pt x="11353" y="4834"/>
                  </a:lnTo>
                  <a:lnTo>
                    <a:pt x="11353" y="4707"/>
                  </a:lnTo>
                  <a:lnTo>
                    <a:pt x="11376" y="4565"/>
                  </a:lnTo>
                  <a:lnTo>
                    <a:pt x="11443" y="4410"/>
                  </a:lnTo>
                  <a:lnTo>
                    <a:pt x="11511" y="4240"/>
                  </a:lnTo>
                  <a:lnTo>
                    <a:pt x="11703" y="3887"/>
                  </a:lnTo>
                  <a:lnTo>
                    <a:pt x="11986" y="3505"/>
                  </a:lnTo>
                  <a:lnTo>
                    <a:pt x="12144" y="3265"/>
                  </a:lnTo>
                  <a:lnTo>
                    <a:pt x="12246" y="3025"/>
                  </a:lnTo>
                  <a:lnTo>
                    <a:pt x="12336" y="2756"/>
                  </a:lnTo>
                  <a:lnTo>
                    <a:pt x="12404" y="2445"/>
                  </a:lnTo>
                  <a:lnTo>
                    <a:pt x="12438" y="2176"/>
                  </a:lnTo>
                  <a:lnTo>
                    <a:pt x="12438" y="1880"/>
                  </a:lnTo>
                  <a:lnTo>
                    <a:pt x="12404" y="1583"/>
                  </a:lnTo>
                  <a:lnTo>
                    <a:pt x="12336" y="1314"/>
                  </a:lnTo>
                  <a:lnTo>
                    <a:pt x="12246" y="1046"/>
                  </a:lnTo>
                  <a:lnTo>
                    <a:pt x="12099" y="791"/>
                  </a:lnTo>
                  <a:lnTo>
                    <a:pt x="12008" y="692"/>
                  </a:lnTo>
                  <a:lnTo>
                    <a:pt x="11918" y="579"/>
                  </a:lnTo>
                  <a:lnTo>
                    <a:pt x="11816" y="466"/>
                  </a:lnTo>
                  <a:lnTo>
                    <a:pt x="11703" y="381"/>
                  </a:lnTo>
                  <a:lnTo>
                    <a:pt x="11579" y="310"/>
                  </a:lnTo>
                  <a:lnTo>
                    <a:pt x="11443" y="226"/>
                  </a:lnTo>
                  <a:lnTo>
                    <a:pt x="11297" y="169"/>
                  </a:lnTo>
                  <a:lnTo>
                    <a:pt x="11138" y="113"/>
                  </a:lnTo>
                  <a:lnTo>
                    <a:pt x="10969" y="56"/>
                  </a:lnTo>
                  <a:lnTo>
                    <a:pt x="10800" y="28"/>
                  </a:lnTo>
                  <a:lnTo>
                    <a:pt x="10619" y="28"/>
                  </a:lnTo>
                  <a:lnTo>
                    <a:pt x="10404" y="28"/>
                  </a:lnTo>
                  <a:lnTo>
                    <a:pt x="10257" y="28"/>
                  </a:lnTo>
                  <a:lnTo>
                    <a:pt x="10076" y="56"/>
                  </a:lnTo>
                  <a:lnTo>
                    <a:pt x="9952" y="84"/>
                  </a:lnTo>
                  <a:lnTo>
                    <a:pt x="9794" y="141"/>
                  </a:lnTo>
                  <a:lnTo>
                    <a:pt x="9692" y="226"/>
                  </a:lnTo>
                  <a:lnTo>
                    <a:pt x="9557" y="282"/>
                  </a:lnTo>
                  <a:lnTo>
                    <a:pt x="9455" y="381"/>
                  </a:lnTo>
                  <a:lnTo>
                    <a:pt x="9365" y="466"/>
                  </a:lnTo>
                  <a:lnTo>
                    <a:pt x="9274" y="579"/>
                  </a:lnTo>
                  <a:lnTo>
                    <a:pt x="9184" y="692"/>
                  </a:lnTo>
                  <a:lnTo>
                    <a:pt x="9128" y="791"/>
                  </a:lnTo>
                  <a:lnTo>
                    <a:pt x="9060" y="932"/>
                  </a:lnTo>
                  <a:lnTo>
                    <a:pt x="8969" y="1201"/>
                  </a:lnTo>
                  <a:lnTo>
                    <a:pt x="8913" y="1498"/>
                  </a:lnTo>
                  <a:lnTo>
                    <a:pt x="8890" y="1795"/>
                  </a:lnTo>
                  <a:lnTo>
                    <a:pt x="8890" y="2120"/>
                  </a:lnTo>
                  <a:lnTo>
                    <a:pt x="8913" y="2445"/>
                  </a:lnTo>
                  <a:lnTo>
                    <a:pt x="8969" y="2756"/>
                  </a:lnTo>
                  <a:lnTo>
                    <a:pt x="9060" y="3081"/>
                  </a:lnTo>
                  <a:lnTo>
                    <a:pt x="9173" y="3378"/>
                  </a:lnTo>
                  <a:lnTo>
                    <a:pt x="9297" y="3647"/>
                  </a:lnTo>
                  <a:lnTo>
                    <a:pt x="9466" y="3887"/>
                  </a:lnTo>
                  <a:lnTo>
                    <a:pt x="9579" y="4085"/>
                  </a:lnTo>
                  <a:lnTo>
                    <a:pt x="9670" y="4269"/>
                  </a:lnTo>
                  <a:lnTo>
                    <a:pt x="9726" y="4467"/>
                  </a:lnTo>
                  <a:lnTo>
                    <a:pt x="9771" y="4650"/>
                  </a:lnTo>
                  <a:lnTo>
                    <a:pt x="9771" y="4834"/>
                  </a:lnTo>
                  <a:lnTo>
                    <a:pt x="9749" y="5032"/>
                  </a:lnTo>
                  <a:lnTo>
                    <a:pt x="9715" y="5216"/>
                  </a:lnTo>
                  <a:lnTo>
                    <a:pt x="9625" y="5385"/>
                  </a:lnTo>
                  <a:lnTo>
                    <a:pt x="9534" y="5513"/>
                  </a:lnTo>
                  <a:lnTo>
                    <a:pt x="9410" y="5626"/>
                  </a:lnTo>
                  <a:lnTo>
                    <a:pt x="9229" y="5710"/>
                  </a:lnTo>
                  <a:lnTo>
                    <a:pt x="9060" y="5767"/>
                  </a:lnTo>
                  <a:lnTo>
                    <a:pt x="8845" y="5767"/>
                  </a:lnTo>
                  <a:lnTo>
                    <a:pt x="8585" y="5739"/>
                  </a:lnTo>
                  <a:lnTo>
                    <a:pt x="8325" y="5654"/>
                  </a:lnTo>
                  <a:lnTo>
                    <a:pt x="8020" y="5513"/>
                  </a:lnTo>
                  <a:lnTo>
                    <a:pt x="7840" y="5442"/>
                  </a:lnTo>
                  <a:lnTo>
                    <a:pt x="7648" y="5385"/>
                  </a:lnTo>
                  <a:lnTo>
                    <a:pt x="7433" y="5329"/>
                  </a:lnTo>
                  <a:lnTo>
                    <a:pt x="7241" y="5301"/>
                  </a:lnTo>
                  <a:lnTo>
                    <a:pt x="6755" y="5301"/>
                  </a:lnTo>
                  <a:lnTo>
                    <a:pt x="6281" y="5329"/>
                  </a:lnTo>
                  <a:lnTo>
                    <a:pt x="5784" y="5385"/>
                  </a:lnTo>
                  <a:lnTo>
                    <a:pt x="5264" y="5498"/>
                  </a:lnTo>
                  <a:lnTo>
                    <a:pt x="4744" y="5597"/>
                  </a:lnTo>
                  <a:lnTo>
                    <a:pt x="4247" y="5739"/>
                  </a:lnTo>
                  <a:lnTo>
                    <a:pt x="4202" y="5894"/>
                  </a:lnTo>
                  <a:lnTo>
                    <a:pt x="4202" y="6191"/>
                  </a:lnTo>
                  <a:lnTo>
                    <a:pt x="4202" y="6545"/>
                  </a:lnTo>
                  <a:lnTo>
                    <a:pt x="4225" y="6954"/>
                  </a:lnTo>
                  <a:lnTo>
                    <a:pt x="4315" y="7930"/>
                  </a:lnTo>
                  <a:lnTo>
                    <a:pt x="4394" y="9018"/>
                  </a:lnTo>
                  <a:lnTo>
                    <a:pt x="4439" y="9570"/>
                  </a:lnTo>
                  <a:lnTo>
                    <a:pt x="4462" y="10107"/>
                  </a:lnTo>
                  <a:lnTo>
                    <a:pt x="4484" y="10630"/>
                  </a:lnTo>
                  <a:lnTo>
                    <a:pt x="4507" y="11082"/>
                  </a:lnTo>
                  <a:lnTo>
                    <a:pt x="4484" y="11520"/>
                  </a:lnTo>
                  <a:lnTo>
                    <a:pt x="4439" y="11874"/>
                  </a:lnTo>
                  <a:lnTo>
                    <a:pt x="4394" y="12029"/>
                  </a:lnTo>
                  <a:lnTo>
                    <a:pt x="4349" y="12171"/>
                  </a:lnTo>
                  <a:lnTo>
                    <a:pt x="4315" y="12284"/>
                  </a:lnTo>
                  <a:lnTo>
                    <a:pt x="4247" y="12354"/>
                  </a:lnTo>
                  <a:close/>
                </a:path>
              </a:pathLst>
            </a:custGeom>
            <a:solidFill>
              <a:srgbClr val="FF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73" name="Puzzle4"/>
            <p:cNvSpPr>
              <a:spLocks noEditPoints="1" noChangeArrowheads="1"/>
            </p:cNvSpPr>
            <p:nvPr/>
          </p:nvSpPr>
          <p:spPr bwMode="auto">
            <a:xfrm>
              <a:off x="2192" y="1719"/>
              <a:ext cx="1072" cy="1763"/>
            </a:xfrm>
            <a:custGeom>
              <a:avLst/>
              <a:gdLst>
                <a:gd name="T0" fmla="*/ 1 w 21600"/>
                <a:gd name="T1" fmla="*/ 6 h 21600"/>
                <a:gd name="T2" fmla="*/ 0 w 21600"/>
                <a:gd name="T3" fmla="*/ 9 h 21600"/>
                <a:gd name="T4" fmla="*/ 1 w 21600"/>
                <a:gd name="T5" fmla="*/ 12 h 21600"/>
                <a:gd name="T6" fmla="*/ 3 w 21600"/>
                <a:gd name="T7" fmla="*/ 9 h 21600"/>
                <a:gd name="T8" fmla="*/ 2 w 21600"/>
                <a:gd name="T9" fmla="*/ 6 h 21600"/>
                <a:gd name="T10" fmla="*/ 3 w 21600"/>
                <a:gd name="T11" fmla="*/ 3 h 21600"/>
                <a:gd name="T12" fmla="*/ 1 w 21600"/>
                <a:gd name="T13" fmla="*/ 0 h 21600"/>
                <a:gd name="T14" fmla="*/ 0 w 21600"/>
                <a:gd name="T15" fmla="*/ 3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2075 w 21600"/>
                <a:gd name="T25" fmla="*/ 5660 h 21600"/>
                <a:gd name="T26" fmla="*/ 20210 w 21600"/>
                <a:gd name="T27" fmla="*/ 15976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3813" y="10590"/>
                  </a:moveTo>
                  <a:lnTo>
                    <a:pt x="3927" y="10513"/>
                  </a:lnTo>
                  <a:lnTo>
                    <a:pt x="4078" y="10425"/>
                  </a:lnTo>
                  <a:lnTo>
                    <a:pt x="4210" y="10359"/>
                  </a:lnTo>
                  <a:lnTo>
                    <a:pt x="4361" y="10315"/>
                  </a:lnTo>
                  <a:lnTo>
                    <a:pt x="4682" y="10237"/>
                  </a:lnTo>
                  <a:lnTo>
                    <a:pt x="5041" y="10193"/>
                  </a:lnTo>
                  <a:lnTo>
                    <a:pt x="5456" y="10171"/>
                  </a:lnTo>
                  <a:lnTo>
                    <a:pt x="5853" y="10193"/>
                  </a:lnTo>
                  <a:lnTo>
                    <a:pt x="6249" y="10260"/>
                  </a:lnTo>
                  <a:lnTo>
                    <a:pt x="6646" y="10337"/>
                  </a:lnTo>
                  <a:lnTo>
                    <a:pt x="7004" y="10469"/>
                  </a:lnTo>
                  <a:lnTo>
                    <a:pt x="7363" y="10612"/>
                  </a:lnTo>
                  <a:lnTo>
                    <a:pt x="7665" y="10788"/>
                  </a:lnTo>
                  <a:lnTo>
                    <a:pt x="7911" y="10998"/>
                  </a:lnTo>
                  <a:lnTo>
                    <a:pt x="8024" y="11097"/>
                  </a:lnTo>
                  <a:lnTo>
                    <a:pt x="8137" y="11207"/>
                  </a:lnTo>
                  <a:lnTo>
                    <a:pt x="8194" y="11340"/>
                  </a:lnTo>
                  <a:lnTo>
                    <a:pt x="8269" y="11461"/>
                  </a:lnTo>
                  <a:lnTo>
                    <a:pt x="8307" y="11593"/>
                  </a:lnTo>
                  <a:lnTo>
                    <a:pt x="8307" y="11714"/>
                  </a:lnTo>
                  <a:lnTo>
                    <a:pt x="8307" y="11868"/>
                  </a:lnTo>
                  <a:lnTo>
                    <a:pt x="8307" y="12012"/>
                  </a:lnTo>
                  <a:lnTo>
                    <a:pt x="8194" y="12265"/>
                  </a:lnTo>
                  <a:lnTo>
                    <a:pt x="8062" y="12519"/>
                  </a:lnTo>
                  <a:lnTo>
                    <a:pt x="7873" y="12706"/>
                  </a:lnTo>
                  <a:lnTo>
                    <a:pt x="7627" y="12904"/>
                  </a:lnTo>
                  <a:lnTo>
                    <a:pt x="7363" y="13048"/>
                  </a:lnTo>
                  <a:lnTo>
                    <a:pt x="7080" y="13180"/>
                  </a:lnTo>
                  <a:lnTo>
                    <a:pt x="6759" y="13257"/>
                  </a:lnTo>
                  <a:lnTo>
                    <a:pt x="6419" y="13345"/>
                  </a:lnTo>
                  <a:lnTo>
                    <a:pt x="6098" y="13389"/>
                  </a:lnTo>
                  <a:lnTo>
                    <a:pt x="5739" y="13389"/>
                  </a:lnTo>
                  <a:lnTo>
                    <a:pt x="5418" y="13389"/>
                  </a:lnTo>
                  <a:lnTo>
                    <a:pt x="5079" y="13345"/>
                  </a:lnTo>
                  <a:lnTo>
                    <a:pt x="4758" y="13301"/>
                  </a:lnTo>
                  <a:lnTo>
                    <a:pt x="4474" y="13213"/>
                  </a:lnTo>
                  <a:lnTo>
                    <a:pt x="4172" y="13114"/>
                  </a:lnTo>
                  <a:lnTo>
                    <a:pt x="3965" y="12982"/>
                  </a:lnTo>
                  <a:lnTo>
                    <a:pt x="3738" y="12838"/>
                  </a:lnTo>
                  <a:lnTo>
                    <a:pt x="3493" y="12706"/>
                  </a:lnTo>
                  <a:lnTo>
                    <a:pt x="3228" y="12607"/>
                  </a:lnTo>
                  <a:lnTo>
                    <a:pt x="2945" y="12519"/>
                  </a:lnTo>
                  <a:lnTo>
                    <a:pt x="2700" y="12431"/>
                  </a:lnTo>
                  <a:lnTo>
                    <a:pt x="2397" y="12375"/>
                  </a:lnTo>
                  <a:lnTo>
                    <a:pt x="2152" y="12331"/>
                  </a:lnTo>
                  <a:lnTo>
                    <a:pt x="1888" y="12309"/>
                  </a:lnTo>
                  <a:lnTo>
                    <a:pt x="1642" y="12309"/>
                  </a:lnTo>
                  <a:lnTo>
                    <a:pt x="1397" y="12331"/>
                  </a:lnTo>
                  <a:lnTo>
                    <a:pt x="1170" y="12397"/>
                  </a:lnTo>
                  <a:lnTo>
                    <a:pt x="962" y="12453"/>
                  </a:lnTo>
                  <a:lnTo>
                    <a:pt x="774" y="12563"/>
                  </a:lnTo>
                  <a:lnTo>
                    <a:pt x="623" y="12684"/>
                  </a:lnTo>
                  <a:lnTo>
                    <a:pt x="528" y="12838"/>
                  </a:lnTo>
                  <a:lnTo>
                    <a:pt x="453" y="13026"/>
                  </a:lnTo>
                  <a:lnTo>
                    <a:pt x="339" y="13477"/>
                  </a:lnTo>
                  <a:lnTo>
                    <a:pt x="226" y="13984"/>
                  </a:lnTo>
                  <a:lnTo>
                    <a:pt x="151" y="14535"/>
                  </a:lnTo>
                  <a:lnTo>
                    <a:pt x="113" y="15075"/>
                  </a:lnTo>
                  <a:lnTo>
                    <a:pt x="113" y="15626"/>
                  </a:lnTo>
                  <a:lnTo>
                    <a:pt x="151" y="16133"/>
                  </a:lnTo>
                  <a:lnTo>
                    <a:pt x="188" y="16376"/>
                  </a:lnTo>
                  <a:lnTo>
                    <a:pt x="264" y="16585"/>
                  </a:lnTo>
                  <a:lnTo>
                    <a:pt x="339" y="16773"/>
                  </a:lnTo>
                  <a:lnTo>
                    <a:pt x="453" y="16938"/>
                  </a:lnTo>
                  <a:lnTo>
                    <a:pt x="1095" y="16883"/>
                  </a:lnTo>
                  <a:lnTo>
                    <a:pt x="1963" y="16795"/>
                  </a:lnTo>
                  <a:lnTo>
                    <a:pt x="2945" y="16751"/>
                  </a:lnTo>
                  <a:lnTo>
                    <a:pt x="3965" y="16706"/>
                  </a:lnTo>
                  <a:lnTo>
                    <a:pt x="5022" y="16684"/>
                  </a:lnTo>
                  <a:lnTo>
                    <a:pt x="5947" y="16684"/>
                  </a:lnTo>
                  <a:lnTo>
                    <a:pt x="6759" y="16706"/>
                  </a:lnTo>
                  <a:lnTo>
                    <a:pt x="7363" y="16751"/>
                  </a:lnTo>
                  <a:lnTo>
                    <a:pt x="7948" y="16839"/>
                  </a:lnTo>
                  <a:lnTo>
                    <a:pt x="8458" y="16916"/>
                  </a:lnTo>
                  <a:lnTo>
                    <a:pt x="8893" y="17026"/>
                  </a:lnTo>
                  <a:lnTo>
                    <a:pt x="9289" y="17158"/>
                  </a:lnTo>
                  <a:lnTo>
                    <a:pt x="9572" y="17280"/>
                  </a:lnTo>
                  <a:lnTo>
                    <a:pt x="9799" y="17412"/>
                  </a:lnTo>
                  <a:lnTo>
                    <a:pt x="9969" y="17555"/>
                  </a:lnTo>
                  <a:lnTo>
                    <a:pt x="10120" y="17687"/>
                  </a:lnTo>
                  <a:lnTo>
                    <a:pt x="10158" y="17831"/>
                  </a:lnTo>
                  <a:lnTo>
                    <a:pt x="10195" y="17974"/>
                  </a:lnTo>
                  <a:lnTo>
                    <a:pt x="10158" y="18128"/>
                  </a:lnTo>
                  <a:lnTo>
                    <a:pt x="10082" y="18271"/>
                  </a:lnTo>
                  <a:lnTo>
                    <a:pt x="9969" y="18426"/>
                  </a:lnTo>
                  <a:lnTo>
                    <a:pt x="9837" y="18569"/>
                  </a:lnTo>
                  <a:lnTo>
                    <a:pt x="9648" y="18701"/>
                  </a:lnTo>
                  <a:lnTo>
                    <a:pt x="9440" y="18822"/>
                  </a:lnTo>
                  <a:lnTo>
                    <a:pt x="9213" y="18999"/>
                  </a:lnTo>
                  <a:lnTo>
                    <a:pt x="9044" y="19186"/>
                  </a:lnTo>
                  <a:lnTo>
                    <a:pt x="8893" y="19395"/>
                  </a:lnTo>
                  <a:lnTo>
                    <a:pt x="8817" y="19627"/>
                  </a:lnTo>
                  <a:lnTo>
                    <a:pt x="8779" y="19858"/>
                  </a:lnTo>
                  <a:lnTo>
                    <a:pt x="8779" y="20112"/>
                  </a:lnTo>
                  <a:lnTo>
                    <a:pt x="8855" y="20354"/>
                  </a:lnTo>
                  <a:lnTo>
                    <a:pt x="8968" y="20586"/>
                  </a:lnTo>
                  <a:lnTo>
                    <a:pt x="9138" y="20817"/>
                  </a:lnTo>
                  <a:lnTo>
                    <a:pt x="9365" y="21026"/>
                  </a:lnTo>
                  <a:lnTo>
                    <a:pt x="9610" y="21192"/>
                  </a:lnTo>
                  <a:lnTo>
                    <a:pt x="9950" y="21368"/>
                  </a:lnTo>
                  <a:lnTo>
                    <a:pt x="10120" y="21445"/>
                  </a:lnTo>
                  <a:lnTo>
                    <a:pt x="10346" y="21511"/>
                  </a:lnTo>
                  <a:lnTo>
                    <a:pt x="10516" y="21555"/>
                  </a:lnTo>
                  <a:lnTo>
                    <a:pt x="10743" y="21600"/>
                  </a:lnTo>
                  <a:lnTo>
                    <a:pt x="10988" y="21644"/>
                  </a:lnTo>
                  <a:lnTo>
                    <a:pt x="11215" y="21666"/>
                  </a:lnTo>
                  <a:lnTo>
                    <a:pt x="11498" y="21666"/>
                  </a:lnTo>
                  <a:lnTo>
                    <a:pt x="11762" y="21666"/>
                  </a:lnTo>
                  <a:lnTo>
                    <a:pt x="12253" y="21644"/>
                  </a:lnTo>
                  <a:lnTo>
                    <a:pt x="12763" y="21577"/>
                  </a:lnTo>
                  <a:lnTo>
                    <a:pt x="13197" y="21467"/>
                  </a:lnTo>
                  <a:lnTo>
                    <a:pt x="13556" y="21346"/>
                  </a:lnTo>
                  <a:lnTo>
                    <a:pt x="13896" y="21192"/>
                  </a:lnTo>
                  <a:lnTo>
                    <a:pt x="14179" y="21026"/>
                  </a:lnTo>
                  <a:lnTo>
                    <a:pt x="14444" y="20839"/>
                  </a:lnTo>
                  <a:lnTo>
                    <a:pt x="14576" y="20641"/>
                  </a:lnTo>
                  <a:lnTo>
                    <a:pt x="14727" y="20431"/>
                  </a:lnTo>
                  <a:lnTo>
                    <a:pt x="14765" y="20200"/>
                  </a:lnTo>
                  <a:lnTo>
                    <a:pt x="14802" y="19991"/>
                  </a:lnTo>
                  <a:lnTo>
                    <a:pt x="14727" y="19759"/>
                  </a:lnTo>
                  <a:lnTo>
                    <a:pt x="14613" y="19550"/>
                  </a:lnTo>
                  <a:lnTo>
                    <a:pt x="14444" y="19307"/>
                  </a:lnTo>
                  <a:lnTo>
                    <a:pt x="14217" y="19098"/>
                  </a:lnTo>
                  <a:lnTo>
                    <a:pt x="13934" y="18911"/>
                  </a:lnTo>
                  <a:lnTo>
                    <a:pt x="13669" y="18745"/>
                  </a:lnTo>
                  <a:lnTo>
                    <a:pt x="13462" y="18547"/>
                  </a:lnTo>
                  <a:lnTo>
                    <a:pt x="13311" y="18337"/>
                  </a:lnTo>
                  <a:lnTo>
                    <a:pt x="13197" y="18150"/>
                  </a:lnTo>
                  <a:lnTo>
                    <a:pt x="13122" y="17941"/>
                  </a:lnTo>
                  <a:lnTo>
                    <a:pt x="13122" y="17720"/>
                  </a:lnTo>
                  <a:lnTo>
                    <a:pt x="13122" y="17533"/>
                  </a:lnTo>
                  <a:lnTo>
                    <a:pt x="13197" y="17346"/>
                  </a:lnTo>
                  <a:lnTo>
                    <a:pt x="13273" y="17158"/>
                  </a:lnTo>
                  <a:lnTo>
                    <a:pt x="13386" y="16982"/>
                  </a:lnTo>
                  <a:lnTo>
                    <a:pt x="13537" y="16839"/>
                  </a:lnTo>
                  <a:lnTo>
                    <a:pt x="13707" y="16706"/>
                  </a:lnTo>
                  <a:lnTo>
                    <a:pt x="13896" y="16607"/>
                  </a:lnTo>
                  <a:lnTo>
                    <a:pt x="14104" y="16519"/>
                  </a:lnTo>
                  <a:lnTo>
                    <a:pt x="14330" y="16453"/>
                  </a:lnTo>
                  <a:lnTo>
                    <a:pt x="14538" y="16431"/>
                  </a:lnTo>
                  <a:lnTo>
                    <a:pt x="14897" y="16453"/>
                  </a:lnTo>
                  <a:lnTo>
                    <a:pt x="15406" y="16497"/>
                  </a:lnTo>
                  <a:lnTo>
                    <a:pt x="16105" y="16541"/>
                  </a:lnTo>
                  <a:lnTo>
                    <a:pt x="16898" y="16607"/>
                  </a:lnTo>
                  <a:lnTo>
                    <a:pt x="17804" y="16651"/>
                  </a:lnTo>
                  <a:lnTo>
                    <a:pt x="18786" y="16684"/>
                  </a:lnTo>
                  <a:lnTo>
                    <a:pt x="19844" y="16728"/>
                  </a:lnTo>
                  <a:lnTo>
                    <a:pt x="20920" y="16751"/>
                  </a:lnTo>
                  <a:lnTo>
                    <a:pt x="21109" y="16497"/>
                  </a:lnTo>
                  <a:lnTo>
                    <a:pt x="21241" y="16222"/>
                  </a:lnTo>
                  <a:lnTo>
                    <a:pt x="21392" y="15946"/>
                  </a:lnTo>
                  <a:lnTo>
                    <a:pt x="21467" y="15648"/>
                  </a:lnTo>
                  <a:lnTo>
                    <a:pt x="21543" y="15351"/>
                  </a:lnTo>
                  <a:lnTo>
                    <a:pt x="21618" y="15042"/>
                  </a:lnTo>
                  <a:lnTo>
                    <a:pt x="21618" y="14745"/>
                  </a:lnTo>
                  <a:lnTo>
                    <a:pt x="21618" y="14447"/>
                  </a:lnTo>
                  <a:lnTo>
                    <a:pt x="21618" y="14150"/>
                  </a:lnTo>
                  <a:lnTo>
                    <a:pt x="21581" y="13852"/>
                  </a:lnTo>
                  <a:lnTo>
                    <a:pt x="21505" y="13577"/>
                  </a:lnTo>
                  <a:lnTo>
                    <a:pt x="21430" y="13301"/>
                  </a:lnTo>
                  <a:lnTo>
                    <a:pt x="21354" y="13048"/>
                  </a:lnTo>
                  <a:lnTo>
                    <a:pt x="21241" y="12816"/>
                  </a:lnTo>
                  <a:lnTo>
                    <a:pt x="21146" y="12607"/>
                  </a:lnTo>
                  <a:lnTo>
                    <a:pt x="21033" y="12431"/>
                  </a:lnTo>
                  <a:lnTo>
                    <a:pt x="20920" y="12265"/>
                  </a:lnTo>
                  <a:lnTo>
                    <a:pt x="20769" y="12144"/>
                  </a:lnTo>
                  <a:lnTo>
                    <a:pt x="20637" y="12034"/>
                  </a:lnTo>
                  <a:lnTo>
                    <a:pt x="20486" y="11946"/>
                  </a:lnTo>
                  <a:lnTo>
                    <a:pt x="20297" y="11891"/>
                  </a:lnTo>
                  <a:lnTo>
                    <a:pt x="20165" y="11846"/>
                  </a:lnTo>
                  <a:lnTo>
                    <a:pt x="19976" y="11824"/>
                  </a:lnTo>
                  <a:lnTo>
                    <a:pt x="19806" y="11802"/>
                  </a:lnTo>
                  <a:lnTo>
                    <a:pt x="19390" y="11824"/>
                  </a:lnTo>
                  <a:lnTo>
                    <a:pt x="18956" y="11891"/>
                  </a:lnTo>
                  <a:lnTo>
                    <a:pt x="18503" y="11968"/>
                  </a:lnTo>
                  <a:lnTo>
                    <a:pt x="17993" y="12078"/>
                  </a:lnTo>
                  <a:lnTo>
                    <a:pt x="17653" y="12144"/>
                  </a:lnTo>
                  <a:lnTo>
                    <a:pt x="17332" y="12199"/>
                  </a:lnTo>
                  <a:lnTo>
                    <a:pt x="17049" y="12221"/>
                  </a:lnTo>
                  <a:lnTo>
                    <a:pt x="16747" y="12243"/>
                  </a:lnTo>
                  <a:lnTo>
                    <a:pt x="16464" y="12243"/>
                  </a:lnTo>
                  <a:lnTo>
                    <a:pt x="16218" y="12243"/>
                  </a:lnTo>
                  <a:lnTo>
                    <a:pt x="15992" y="12221"/>
                  </a:lnTo>
                  <a:lnTo>
                    <a:pt x="15746" y="12199"/>
                  </a:lnTo>
                  <a:lnTo>
                    <a:pt x="15520" y="12155"/>
                  </a:lnTo>
                  <a:lnTo>
                    <a:pt x="15350" y="12122"/>
                  </a:lnTo>
                  <a:lnTo>
                    <a:pt x="15161" y="12056"/>
                  </a:lnTo>
                  <a:lnTo>
                    <a:pt x="14972" y="11990"/>
                  </a:lnTo>
                  <a:lnTo>
                    <a:pt x="14689" y="11846"/>
                  </a:lnTo>
                  <a:lnTo>
                    <a:pt x="14444" y="11670"/>
                  </a:lnTo>
                  <a:lnTo>
                    <a:pt x="14255" y="11483"/>
                  </a:lnTo>
                  <a:lnTo>
                    <a:pt x="14104" y="11295"/>
                  </a:lnTo>
                  <a:lnTo>
                    <a:pt x="14028" y="11086"/>
                  </a:lnTo>
                  <a:lnTo>
                    <a:pt x="13972" y="10888"/>
                  </a:lnTo>
                  <a:lnTo>
                    <a:pt x="13972" y="10700"/>
                  </a:lnTo>
                  <a:lnTo>
                    <a:pt x="14009" y="10513"/>
                  </a:lnTo>
                  <a:lnTo>
                    <a:pt x="14066" y="10359"/>
                  </a:lnTo>
                  <a:lnTo>
                    <a:pt x="14179" y="10215"/>
                  </a:lnTo>
                  <a:lnTo>
                    <a:pt x="14406" y="10006"/>
                  </a:lnTo>
                  <a:lnTo>
                    <a:pt x="14651" y="9830"/>
                  </a:lnTo>
                  <a:lnTo>
                    <a:pt x="14878" y="9686"/>
                  </a:lnTo>
                  <a:lnTo>
                    <a:pt x="15123" y="9554"/>
                  </a:lnTo>
                  <a:lnTo>
                    <a:pt x="15350" y="9477"/>
                  </a:lnTo>
                  <a:lnTo>
                    <a:pt x="15558" y="9411"/>
                  </a:lnTo>
                  <a:lnTo>
                    <a:pt x="15803" y="9345"/>
                  </a:lnTo>
                  <a:lnTo>
                    <a:pt x="16030" y="9323"/>
                  </a:lnTo>
                  <a:lnTo>
                    <a:pt x="16256" y="9301"/>
                  </a:lnTo>
                  <a:lnTo>
                    <a:pt x="16464" y="9323"/>
                  </a:lnTo>
                  <a:lnTo>
                    <a:pt x="16690" y="9345"/>
                  </a:lnTo>
                  <a:lnTo>
                    <a:pt x="16898" y="9367"/>
                  </a:lnTo>
                  <a:lnTo>
                    <a:pt x="17332" y="9477"/>
                  </a:lnTo>
                  <a:lnTo>
                    <a:pt x="17767" y="9598"/>
                  </a:lnTo>
                  <a:lnTo>
                    <a:pt x="18163" y="9731"/>
                  </a:lnTo>
                  <a:lnTo>
                    <a:pt x="18597" y="9874"/>
                  </a:lnTo>
                  <a:lnTo>
                    <a:pt x="18994" y="10006"/>
                  </a:lnTo>
                  <a:lnTo>
                    <a:pt x="19428" y="10083"/>
                  </a:lnTo>
                  <a:lnTo>
                    <a:pt x="19617" y="10127"/>
                  </a:lnTo>
                  <a:lnTo>
                    <a:pt x="19844" y="10149"/>
                  </a:lnTo>
                  <a:lnTo>
                    <a:pt x="20013" y="10149"/>
                  </a:lnTo>
                  <a:lnTo>
                    <a:pt x="20240" y="10127"/>
                  </a:lnTo>
                  <a:lnTo>
                    <a:pt x="20410" y="10105"/>
                  </a:lnTo>
                  <a:lnTo>
                    <a:pt x="20637" y="10061"/>
                  </a:lnTo>
                  <a:lnTo>
                    <a:pt x="20844" y="9984"/>
                  </a:lnTo>
                  <a:lnTo>
                    <a:pt x="21033" y="9896"/>
                  </a:lnTo>
                  <a:lnTo>
                    <a:pt x="21146" y="9830"/>
                  </a:lnTo>
                  <a:lnTo>
                    <a:pt x="21203" y="9753"/>
                  </a:lnTo>
                  <a:lnTo>
                    <a:pt x="21279" y="9642"/>
                  </a:lnTo>
                  <a:lnTo>
                    <a:pt x="21354" y="9521"/>
                  </a:lnTo>
                  <a:lnTo>
                    <a:pt x="21430" y="9246"/>
                  </a:lnTo>
                  <a:lnTo>
                    <a:pt x="21430" y="8904"/>
                  </a:lnTo>
                  <a:lnTo>
                    <a:pt x="21430" y="8540"/>
                  </a:lnTo>
                  <a:lnTo>
                    <a:pt x="21392" y="8144"/>
                  </a:lnTo>
                  <a:lnTo>
                    <a:pt x="21354" y="7714"/>
                  </a:lnTo>
                  <a:lnTo>
                    <a:pt x="21279" y="7295"/>
                  </a:lnTo>
                  <a:lnTo>
                    <a:pt x="21146" y="6446"/>
                  </a:lnTo>
                  <a:lnTo>
                    <a:pt x="20995" y="5686"/>
                  </a:lnTo>
                  <a:lnTo>
                    <a:pt x="20958" y="5366"/>
                  </a:lnTo>
                  <a:lnTo>
                    <a:pt x="20958" y="5091"/>
                  </a:lnTo>
                  <a:lnTo>
                    <a:pt x="20958" y="4860"/>
                  </a:lnTo>
                  <a:lnTo>
                    <a:pt x="21033" y="4716"/>
                  </a:lnTo>
                  <a:lnTo>
                    <a:pt x="20637" y="4860"/>
                  </a:lnTo>
                  <a:lnTo>
                    <a:pt x="20127" y="4992"/>
                  </a:lnTo>
                  <a:lnTo>
                    <a:pt x="19617" y="5069"/>
                  </a:lnTo>
                  <a:lnTo>
                    <a:pt x="19032" y="5157"/>
                  </a:lnTo>
                  <a:lnTo>
                    <a:pt x="18465" y="5201"/>
                  </a:lnTo>
                  <a:lnTo>
                    <a:pt x="17842" y="5245"/>
                  </a:lnTo>
                  <a:lnTo>
                    <a:pt x="17219" y="5267"/>
                  </a:lnTo>
                  <a:lnTo>
                    <a:pt x="16615" y="5267"/>
                  </a:lnTo>
                  <a:lnTo>
                    <a:pt x="15992" y="5245"/>
                  </a:lnTo>
                  <a:lnTo>
                    <a:pt x="15369" y="5201"/>
                  </a:lnTo>
                  <a:lnTo>
                    <a:pt x="14840" y="5157"/>
                  </a:lnTo>
                  <a:lnTo>
                    <a:pt x="14293" y="5091"/>
                  </a:lnTo>
                  <a:lnTo>
                    <a:pt x="13783" y="5014"/>
                  </a:lnTo>
                  <a:lnTo>
                    <a:pt x="13386" y="4926"/>
                  </a:lnTo>
                  <a:lnTo>
                    <a:pt x="13027" y="4815"/>
                  </a:lnTo>
                  <a:lnTo>
                    <a:pt x="12725" y="4716"/>
                  </a:lnTo>
                  <a:lnTo>
                    <a:pt x="12480" y="4606"/>
                  </a:lnTo>
                  <a:lnTo>
                    <a:pt x="12291" y="4496"/>
                  </a:lnTo>
                  <a:lnTo>
                    <a:pt x="12197" y="4397"/>
                  </a:lnTo>
                  <a:lnTo>
                    <a:pt x="12083" y="4286"/>
                  </a:lnTo>
                  <a:lnTo>
                    <a:pt x="12046" y="4187"/>
                  </a:lnTo>
                  <a:lnTo>
                    <a:pt x="12008" y="4077"/>
                  </a:lnTo>
                  <a:lnTo>
                    <a:pt x="12046" y="3967"/>
                  </a:lnTo>
                  <a:lnTo>
                    <a:pt x="12121" y="3868"/>
                  </a:lnTo>
                  <a:lnTo>
                    <a:pt x="12197" y="3735"/>
                  </a:lnTo>
                  <a:lnTo>
                    <a:pt x="12291" y="3614"/>
                  </a:lnTo>
                  <a:lnTo>
                    <a:pt x="12442" y="3482"/>
                  </a:lnTo>
                  <a:lnTo>
                    <a:pt x="12631" y="3361"/>
                  </a:lnTo>
                  <a:lnTo>
                    <a:pt x="13065" y="3085"/>
                  </a:lnTo>
                  <a:lnTo>
                    <a:pt x="13537" y="2766"/>
                  </a:lnTo>
                  <a:lnTo>
                    <a:pt x="13783" y="2578"/>
                  </a:lnTo>
                  <a:lnTo>
                    <a:pt x="13934" y="2380"/>
                  </a:lnTo>
                  <a:lnTo>
                    <a:pt x="14028" y="2171"/>
                  </a:lnTo>
                  <a:lnTo>
                    <a:pt x="14104" y="1961"/>
                  </a:lnTo>
                  <a:lnTo>
                    <a:pt x="14104" y="1730"/>
                  </a:lnTo>
                  <a:lnTo>
                    <a:pt x="14066" y="1498"/>
                  </a:lnTo>
                  <a:lnTo>
                    <a:pt x="13972" y="1267"/>
                  </a:lnTo>
                  <a:lnTo>
                    <a:pt x="13820" y="1057"/>
                  </a:lnTo>
                  <a:lnTo>
                    <a:pt x="13594" y="837"/>
                  </a:lnTo>
                  <a:lnTo>
                    <a:pt x="13386" y="628"/>
                  </a:lnTo>
                  <a:lnTo>
                    <a:pt x="13103" y="462"/>
                  </a:lnTo>
                  <a:lnTo>
                    <a:pt x="12763" y="308"/>
                  </a:lnTo>
                  <a:lnTo>
                    <a:pt x="12404" y="187"/>
                  </a:lnTo>
                  <a:lnTo>
                    <a:pt x="12008" y="77"/>
                  </a:lnTo>
                  <a:lnTo>
                    <a:pt x="11574" y="33"/>
                  </a:lnTo>
                  <a:lnTo>
                    <a:pt x="11102" y="11"/>
                  </a:lnTo>
                  <a:lnTo>
                    <a:pt x="10667" y="11"/>
                  </a:lnTo>
                  <a:lnTo>
                    <a:pt x="10233" y="77"/>
                  </a:lnTo>
                  <a:lnTo>
                    <a:pt x="9837" y="187"/>
                  </a:lnTo>
                  <a:lnTo>
                    <a:pt x="9440" y="286"/>
                  </a:lnTo>
                  <a:lnTo>
                    <a:pt x="9062" y="462"/>
                  </a:lnTo>
                  <a:lnTo>
                    <a:pt x="8741" y="628"/>
                  </a:lnTo>
                  <a:lnTo>
                    <a:pt x="8458" y="815"/>
                  </a:lnTo>
                  <a:lnTo>
                    <a:pt x="8232" y="1035"/>
                  </a:lnTo>
                  <a:lnTo>
                    <a:pt x="8062" y="1245"/>
                  </a:lnTo>
                  <a:lnTo>
                    <a:pt x="7911" y="1476"/>
                  </a:lnTo>
                  <a:lnTo>
                    <a:pt x="7835" y="1708"/>
                  </a:lnTo>
                  <a:lnTo>
                    <a:pt x="7797" y="1961"/>
                  </a:lnTo>
                  <a:lnTo>
                    <a:pt x="7835" y="2193"/>
                  </a:lnTo>
                  <a:lnTo>
                    <a:pt x="7948" y="2402"/>
                  </a:lnTo>
                  <a:lnTo>
                    <a:pt x="8062" y="2534"/>
                  </a:lnTo>
                  <a:lnTo>
                    <a:pt x="8175" y="2644"/>
                  </a:lnTo>
                  <a:lnTo>
                    <a:pt x="8269" y="2744"/>
                  </a:lnTo>
                  <a:lnTo>
                    <a:pt x="8420" y="2832"/>
                  </a:lnTo>
                  <a:lnTo>
                    <a:pt x="8704" y="3019"/>
                  </a:lnTo>
                  <a:lnTo>
                    <a:pt x="8968" y="3206"/>
                  </a:lnTo>
                  <a:lnTo>
                    <a:pt x="9138" y="3405"/>
                  </a:lnTo>
                  <a:lnTo>
                    <a:pt x="9327" y="3570"/>
                  </a:lnTo>
                  <a:lnTo>
                    <a:pt x="9440" y="3735"/>
                  </a:lnTo>
                  <a:lnTo>
                    <a:pt x="9516" y="3890"/>
                  </a:lnTo>
                  <a:lnTo>
                    <a:pt x="9534" y="4033"/>
                  </a:lnTo>
                  <a:lnTo>
                    <a:pt x="9534" y="4165"/>
                  </a:lnTo>
                  <a:lnTo>
                    <a:pt x="9516" y="4286"/>
                  </a:lnTo>
                  <a:lnTo>
                    <a:pt x="9440" y="4397"/>
                  </a:lnTo>
                  <a:lnTo>
                    <a:pt x="9327" y="4496"/>
                  </a:lnTo>
                  <a:lnTo>
                    <a:pt x="9176" y="4562"/>
                  </a:lnTo>
                  <a:lnTo>
                    <a:pt x="9006" y="4628"/>
                  </a:lnTo>
                  <a:lnTo>
                    <a:pt x="8779" y="4694"/>
                  </a:lnTo>
                  <a:lnTo>
                    <a:pt x="8534" y="4716"/>
                  </a:lnTo>
                  <a:lnTo>
                    <a:pt x="8232" y="4716"/>
                  </a:lnTo>
                  <a:lnTo>
                    <a:pt x="7118" y="4738"/>
                  </a:lnTo>
                  <a:lnTo>
                    <a:pt x="5947" y="4771"/>
                  </a:lnTo>
                  <a:lnTo>
                    <a:pt x="4795" y="4815"/>
                  </a:lnTo>
                  <a:lnTo>
                    <a:pt x="3681" y="4860"/>
                  </a:lnTo>
                  <a:lnTo>
                    <a:pt x="2662" y="4882"/>
                  </a:lnTo>
                  <a:lnTo>
                    <a:pt x="1755" y="4882"/>
                  </a:lnTo>
                  <a:lnTo>
                    <a:pt x="1359" y="4860"/>
                  </a:lnTo>
                  <a:lnTo>
                    <a:pt x="981" y="4837"/>
                  </a:lnTo>
                  <a:lnTo>
                    <a:pt x="698" y="4771"/>
                  </a:lnTo>
                  <a:lnTo>
                    <a:pt x="453" y="4716"/>
                  </a:lnTo>
                  <a:lnTo>
                    <a:pt x="453" y="5322"/>
                  </a:lnTo>
                  <a:lnTo>
                    <a:pt x="453" y="6083"/>
                  </a:lnTo>
                  <a:lnTo>
                    <a:pt x="453" y="6909"/>
                  </a:lnTo>
                  <a:lnTo>
                    <a:pt x="453" y="7780"/>
                  </a:lnTo>
                  <a:lnTo>
                    <a:pt x="453" y="8606"/>
                  </a:lnTo>
                  <a:lnTo>
                    <a:pt x="453" y="9345"/>
                  </a:lnTo>
                  <a:lnTo>
                    <a:pt x="453" y="9918"/>
                  </a:lnTo>
                  <a:lnTo>
                    <a:pt x="453" y="10282"/>
                  </a:lnTo>
                  <a:lnTo>
                    <a:pt x="490" y="10381"/>
                  </a:lnTo>
                  <a:lnTo>
                    <a:pt x="547" y="10491"/>
                  </a:lnTo>
                  <a:lnTo>
                    <a:pt x="660" y="10590"/>
                  </a:lnTo>
                  <a:lnTo>
                    <a:pt x="811" y="10700"/>
                  </a:lnTo>
                  <a:lnTo>
                    <a:pt x="981" y="10811"/>
                  </a:lnTo>
                  <a:lnTo>
                    <a:pt x="1208" y="10888"/>
                  </a:lnTo>
                  <a:lnTo>
                    <a:pt x="1453" y="10954"/>
                  </a:lnTo>
                  <a:lnTo>
                    <a:pt x="1718" y="11020"/>
                  </a:lnTo>
                  <a:lnTo>
                    <a:pt x="1963" y="11064"/>
                  </a:lnTo>
                  <a:lnTo>
                    <a:pt x="2265" y="11086"/>
                  </a:lnTo>
                  <a:lnTo>
                    <a:pt x="2548" y="11064"/>
                  </a:lnTo>
                  <a:lnTo>
                    <a:pt x="2794" y="11042"/>
                  </a:lnTo>
                  <a:lnTo>
                    <a:pt x="3096" y="10976"/>
                  </a:lnTo>
                  <a:lnTo>
                    <a:pt x="3341" y="10888"/>
                  </a:lnTo>
                  <a:lnTo>
                    <a:pt x="3606" y="10766"/>
                  </a:lnTo>
                  <a:lnTo>
                    <a:pt x="3813" y="10590"/>
                  </a:lnTo>
                  <a:close/>
                </a:path>
              </a:pathLst>
            </a:custGeom>
            <a:solidFill>
              <a:srgbClr val="D8EBB3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19474" name="Puzzle1"/>
            <p:cNvSpPr>
              <a:spLocks noEditPoints="1" noChangeArrowheads="1"/>
            </p:cNvSpPr>
            <p:nvPr/>
          </p:nvSpPr>
          <p:spPr bwMode="auto">
            <a:xfrm>
              <a:off x="1824" y="1091"/>
              <a:ext cx="1800" cy="1051"/>
            </a:xfrm>
            <a:custGeom>
              <a:avLst/>
              <a:gdLst>
                <a:gd name="T0" fmla="*/ 10 w 21600"/>
                <a:gd name="T1" fmla="*/ 2 h 21600"/>
                <a:gd name="T2" fmla="*/ 10 w 21600"/>
                <a:gd name="T3" fmla="*/ 0 h 21600"/>
                <a:gd name="T4" fmla="*/ 3 w 21600"/>
                <a:gd name="T5" fmla="*/ 0 h 21600"/>
                <a:gd name="T6" fmla="*/ 3 w 21600"/>
                <a:gd name="T7" fmla="*/ 2 h 21600"/>
                <a:gd name="T8" fmla="*/ 6 w 21600"/>
                <a:gd name="T9" fmla="*/ 2 h 21600"/>
                <a:gd name="T10" fmla="*/ 6 w 21600"/>
                <a:gd name="T11" fmla="*/ 1 h 21600"/>
                <a:gd name="T12" fmla="*/ 13 w 21600"/>
                <a:gd name="T13" fmla="*/ 1 h 21600"/>
                <a:gd name="T14" fmla="*/ 0 w 21600"/>
                <a:gd name="T15" fmla="*/ 1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6084 w 21600"/>
                <a:gd name="T25" fmla="*/ 2569 h 21600"/>
                <a:gd name="T26" fmla="*/ 16128 w 21600"/>
                <a:gd name="T27" fmla="*/ 19545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9360" y="20836"/>
                  </a:moveTo>
                  <a:lnTo>
                    <a:pt x="9528" y="20836"/>
                  </a:lnTo>
                  <a:lnTo>
                    <a:pt x="9686" y="20762"/>
                  </a:lnTo>
                  <a:lnTo>
                    <a:pt x="9810" y="20687"/>
                  </a:lnTo>
                  <a:lnTo>
                    <a:pt x="9922" y="20575"/>
                  </a:lnTo>
                  <a:lnTo>
                    <a:pt x="10012" y="20426"/>
                  </a:lnTo>
                  <a:lnTo>
                    <a:pt x="10068" y="20296"/>
                  </a:lnTo>
                  <a:lnTo>
                    <a:pt x="10113" y="20110"/>
                  </a:lnTo>
                  <a:lnTo>
                    <a:pt x="10136" y="19905"/>
                  </a:lnTo>
                  <a:lnTo>
                    <a:pt x="10136" y="19682"/>
                  </a:lnTo>
                  <a:lnTo>
                    <a:pt x="10113" y="19440"/>
                  </a:lnTo>
                  <a:lnTo>
                    <a:pt x="10068" y="19142"/>
                  </a:lnTo>
                  <a:lnTo>
                    <a:pt x="10012" y="18900"/>
                  </a:lnTo>
                  <a:lnTo>
                    <a:pt x="9900" y="18620"/>
                  </a:lnTo>
                  <a:lnTo>
                    <a:pt x="9787" y="18285"/>
                  </a:lnTo>
                  <a:lnTo>
                    <a:pt x="9641" y="17968"/>
                  </a:lnTo>
                  <a:lnTo>
                    <a:pt x="9472" y="17652"/>
                  </a:lnTo>
                  <a:lnTo>
                    <a:pt x="9382" y="17466"/>
                  </a:lnTo>
                  <a:lnTo>
                    <a:pt x="9315" y="17298"/>
                  </a:lnTo>
                  <a:lnTo>
                    <a:pt x="9258" y="17112"/>
                  </a:lnTo>
                  <a:lnTo>
                    <a:pt x="9191" y="16926"/>
                  </a:lnTo>
                  <a:lnTo>
                    <a:pt x="9123" y="16535"/>
                  </a:lnTo>
                  <a:lnTo>
                    <a:pt x="9101" y="16144"/>
                  </a:lnTo>
                  <a:lnTo>
                    <a:pt x="9101" y="15753"/>
                  </a:lnTo>
                  <a:lnTo>
                    <a:pt x="9168" y="15362"/>
                  </a:lnTo>
                  <a:lnTo>
                    <a:pt x="9236" y="14971"/>
                  </a:lnTo>
                  <a:lnTo>
                    <a:pt x="9360" y="14580"/>
                  </a:lnTo>
                  <a:lnTo>
                    <a:pt x="9495" y="14244"/>
                  </a:lnTo>
                  <a:lnTo>
                    <a:pt x="9663" y="13891"/>
                  </a:lnTo>
                  <a:lnTo>
                    <a:pt x="9855" y="13611"/>
                  </a:lnTo>
                  <a:lnTo>
                    <a:pt x="10068" y="13351"/>
                  </a:lnTo>
                  <a:lnTo>
                    <a:pt x="10293" y="13146"/>
                  </a:lnTo>
                  <a:lnTo>
                    <a:pt x="10552" y="12997"/>
                  </a:lnTo>
                  <a:lnTo>
                    <a:pt x="10811" y="12885"/>
                  </a:lnTo>
                  <a:lnTo>
                    <a:pt x="11069" y="12866"/>
                  </a:lnTo>
                  <a:lnTo>
                    <a:pt x="11351" y="12885"/>
                  </a:lnTo>
                  <a:lnTo>
                    <a:pt x="11610" y="12997"/>
                  </a:lnTo>
                  <a:lnTo>
                    <a:pt x="11846" y="13183"/>
                  </a:lnTo>
                  <a:lnTo>
                    <a:pt x="12060" y="13388"/>
                  </a:lnTo>
                  <a:lnTo>
                    <a:pt x="12251" y="13648"/>
                  </a:lnTo>
                  <a:lnTo>
                    <a:pt x="12419" y="13928"/>
                  </a:lnTo>
                  <a:lnTo>
                    <a:pt x="12555" y="14244"/>
                  </a:lnTo>
                  <a:lnTo>
                    <a:pt x="12690" y="14617"/>
                  </a:lnTo>
                  <a:lnTo>
                    <a:pt x="12768" y="15008"/>
                  </a:lnTo>
                  <a:lnTo>
                    <a:pt x="12836" y="15399"/>
                  </a:lnTo>
                  <a:lnTo>
                    <a:pt x="12858" y="15753"/>
                  </a:lnTo>
                  <a:lnTo>
                    <a:pt x="12858" y="16144"/>
                  </a:lnTo>
                  <a:lnTo>
                    <a:pt x="12813" y="16535"/>
                  </a:lnTo>
                  <a:lnTo>
                    <a:pt x="12746" y="16888"/>
                  </a:lnTo>
                  <a:lnTo>
                    <a:pt x="12667" y="17224"/>
                  </a:lnTo>
                  <a:lnTo>
                    <a:pt x="12510" y="17503"/>
                  </a:lnTo>
                  <a:lnTo>
                    <a:pt x="12228" y="18043"/>
                  </a:lnTo>
                  <a:lnTo>
                    <a:pt x="11970" y="18546"/>
                  </a:lnTo>
                  <a:lnTo>
                    <a:pt x="11868" y="18751"/>
                  </a:lnTo>
                  <a:lnTo>
                    <a:pt x="11778" y="18974"/>
                  </a:lnTo>
                  <a:lnTo>
                    <a:pt x="11711" y="19179"/>
                  </a:lnTo>
                  <a:lnTo>
                    <a:pt x="11666" y="19365"/>
                  </a:lnTo>
                  <a:lnTo>
                    <a:pt x="11632" y="19570"/>
                  </a:lnTo>
                  <a:lnTo>
                    <a:pt x="11632" y="19756"/>
                  </a:lnTo>
                  <a:lnTo>
                    <a:pt x="11632" y="19942"/>
                  </a:lnTo>
                  <a:lnTo>
                    <a:pt x="11643" y="20110"/>
                  </a:lnTo>
                  <a:lnTo>
                    <a:pt x="11711" y="20296"/>
                  </a:lnTo>
                  <a:lnTo>
                    <a:pt x="11801" y="20464"/>
                  </a:lnTo>
                  <a:lnTo>
                    <a:pt x="11891" y="20650"/>
                  </a:lnTo>
                  <a:lnTo>
                    <a:pt x="12037" y="20836"/>
                  </a:lnTo>
                  <a:lnTo>
                    <a:pt x="12206" y="21004"/>
                  </a:lnTo>
                  <a:lnTo>
                    <a:pt x="12419" y="21190"/>
                  </a:lnTo>
                  <a:lnTo>
                    <a:pt x="12667" y="21320"/>
                  </a:lnTo>
                  <a:lnTo>
                    <a:pt x="12960" y="21432"/>
                  </a:lnTo>
                  <a:lnTo>
                    <a:pt x="13286" y="21544"/>
                  </a:lnTo>
                  <a:lnTo>
                    <a:pt x="13612" y="21655"/>
                  </a:lnTo>
                  <a:lnTo>
                    <a:pt x="13983" y="21693"/>
                  </a:lnTo>
                  <a:lnTo>
                    <a:pt x="14343" y="21730"/>
                  </a:lnTo>
                  <a:lnTo>
                    <a:pt x="14715" y="21730"/>
                  </a:lnTo>
                  <a:lnTo>
                    <a:pt x="15075" y="21730"/>
                  </a:lnTo>
                  <a:lnTo>
                    <a:pt x="15446" y="21655"/>
                  </a:lnTo>
                  <a:lnTo>
                    <a:pt x="15794" y="21581"/>
                  </a:lnTo>
                  <a:lnTo>
                    <a:pt x="16132" y="21432"/>
                  </a:lnTo>
                  <a:lnTo>
                    <a:pt x="16458" y="21302"/>
                  </a:lnTo>
                  <a:lnTo>
                    <a:pt x="16740" y="21078"/>
                  </a:lnTo>
                  <a:lnTo>
                    <a:pt x="16976" y="20836"/>
                  </a:lnTo>
                  <a:lnTo>
                    <a:pt x="17043" y="20650"/>
                  </a:lnTo>
                  <a:lnTo>
                    <a:pt x="17088" y="20426"/>
                  </a:lnTo>
                  <a:lnTo>
                    <a:pt x="17133" y="20222"/>
                  </a:lnTo>
                  <a:lnTo>
                    <a:pt x="17156" y="19980"/>
                  </a:lnTo>
                  <a:lnTo>
                    <a:pt x="17167" y="19477"/>
                  </a:lnTo>
                  <a:lnTo>
                    <a:pt x="17167" y="18974"/>
                  </a:lnTo>
                  <a:lnTo>
                    <a:pt x="17156" y="18397"/>
                  </a:lnTo>
                  <a:lnTo>
                    <a:pt x="17111" y="17820"/>
                  </a:lnTo>
                  <a:lnTo>
                    <a:pt x="17066" y="17261"/>
                  </a:lnTo>
                  <a:lnTo>
                    <a:pt x="16998" y="16646"/>
                  </a:lnTo>
                  <a:lnTo>
                    <a:pt x="16852" y="15511"/>
                  </a:lnTo>
                  <a:lnTo>
                    <a:pt x="16740" y="14393"/>
                  </a:lnTo>
                  <a:lnTo>
                    <a:pt x="16717" y="13928"/>
                  </a:lnTo>
                  <a:lnTo>
                    <a:pt x="16695" y="13462"/>
                  </a:lnTo>
                  <a:lnTo>
                    <a:pt x="16717" y="13071"/>
                  </a:lnTo>
                  <a:lnTo>
                    <a:pt x="16785" y="12755"/>
                  </a:lnTo>
                  <a:lnTo>
                    <a:pt x="16852" y="12419"/>
                  </a:lnTo>
                  <a:lnTo>
                    <a:pt x="16953" y="12140"/>
                  </a:lnTo>
                  <a:lnTo>
                    <a:pt x="17088" y="11898"/>
                  </a:lnTo>
                  <a:lnTo>
                    <a:pt x="17212" y="11675"/>
                  </a:lnTo>
                  <a:lnTo>
                    <a:pt x="17370" y="11470"/>
                  </a:lnTo>
                  <a:lnTo>
                    <a:pt x="17516" y="11284"/>
                  </a:lnTo>
                  <a:lnTo>
                    <a:pt x="17696" y="11135"/>
                  </a:lnTo>
                  <a:lnTo>
                    <a:pt x="17865" y="11042"/>
                  </a:lnTo>
                  <a:lnTo>
                    <a:pt x="18033" y="10930"/>
                  </a:lnTo>
                  <a:lnTo>
                    <a:pt x="18213" y="10893"/>
                  </a:lnTo>
                  <a:lnTo>
                    <a:pt x="18382" y="10893"/>
                  </a:lnTo>
                  <a:lnTo>
                    <a:pt x="18551" y="10967"/>
                  </a:lnTo>
                  <a:lnTo>
                    <a:pt x="18708" y="11042"/>
                  </a:lnTo>
                  <a:lnTo>
                    <a:pt x="18855" y="11172"/>
                  </a:lnTo>
                  <a:lnTo>
                    <a:pt x="19012" y="11358"/>
                  </a:lnTo>
                  <a:lnTo>
                    <a:pt x="19136" y="11600"/>
                  </a:lnTo>
                  <a:lnTo>
                    <a:pt x="19271" y="11861"/>
                  </a:lnTo>
                  <a:lnTo>
                    <a:pt x="19440" y="12028"/>
                  </a:lnTo>
                  <a:lnTo>
                    <a:pt x="19608" y="12177"/>
                  </a:lnTo>
                  <a:lnTo>
                    <a:pt x="19822" y="12289"/>
                  </a:lnTo>
                  <a:lnTo>
                    <a:pt x="20025" y="12289"/>
                  </a:lnTo>
                  <a:lnTo>
                    <a:pt x="20238" y="12289"/>
                  </a:lnTo>
                  <a:lnTo>
                    <a:pt x="20452" y="12215"/>
                  </a:lnTo>
                  <a:lnTo>
                    <a:pt x="20643" y="12103"/>
                  </a:lnTo>
                  <a:lnTo>
                    <a:pt x="20846" y="11973"/>
                  </a:lnTo>
                  <a:lnTo>
                    <a:pt x="21037" y="11786"/>
                  </a:lnTo>
                  <a:lnTo>
                    <a:pt x="21206" y="11563"/>
                  </a:lnTo>
                  <a:lnTo>
                    <a:pt x="21363" y="11321"/>
                  </a:lnTo>
                  <a:lnTo>
                    <a:pt x="21465" y="11079"/>
                  </a:lnTo>
                  <a:lnTo>
                    <a:pt x="21577" y="10744"/>
                  </a:lnTo>
                  <a:lnTo>
                    <a:pt x="21622" y="10427"/>
                  </a:lnTo>
                  <a:lnTo>
                    <a:pt x="21645" y="10111"/>
                  </a:lnTo>
                  <a:lnTo>
                    <a:pt x="21622" y="9608"/>
                  </a:lnTo>
                  <a:lnTo>
                    <a:pt x="21577" y="9142"/>
                  </a:lnTo>
                  <a:lnTo>
                    <a:pt x="21465" y="8751"/>
                  </a:lnTo>
                  <a:lnTo>
                    <a:pt x="21363" y="8397"/>
                  </a:lnTo>
                  <a:lnTo>
                    <a:pt x="21206" y="8062"/>
                  </a:lnTo>
                  <a:lnTo>
                    <a:pt x="21037" y="7820"/>
                  </a:lnTo>
                  <a:lnTo>
                    <a:pt x="20846" y="7597"/>
                  </a:lnTo>
                  <a:lnTo>
                    <a:pt x="20643" y="7429"/>
                  </a:lnTo>
                  <a:lnTo>
                    <a:pt x="20452" y="7317"/>
                  </a:lnTo>
                  <a:lnTo>
                    <a:pt x="20238" y="7206"/>
                  </a:lnTo>
                  <a:lnTo>
                    <a:pt x="20025" y="7168"/>
                  </a:lnTo>
                  <a:lnTo>
                    <a:pt x="19822" y="7206"/>
                  </a:lnTo>
                  <a:lnTo>
                    <a:pt x="19608" y="7243"/>
                  </a:lnTo>
                  <a:lnTo>
                    <a:pt x="19440" y="7355"/>
                  </a:lnTo>
                  <a:lnTo>
                    <a:pt x="19271" y="7504"/>
                  </a:lnTo>
                  <a:lnTo>
                    <a:pt x="19136" y="7708"/>
                  </a:lnTo>
                  <a:lnTo>
                    <a:pt x="19012" y="7895"/>
                  </a:lnTo>
                  <a:lnTo>
                    <a:pt x="18832" y="8025"/>
                  </a:lnTo>
                  <a:lnTo>
                    <a:pt x="18663" y="8174"/>
                  </a:lnTo>
                  <a:lnTo>
                    <a:pt x="18472" y="8248"/>
                  </a:lnTo>
                  <a:lnTo>
                    <a:pt x="18270" y="8286"/>
                  </a:lnTo>
                  <a:lnTo>
                    <a:pt x="18078" y="8323"/>
                  </a:lnTo>
                  <a:lnTo>
                    <a:pt x="17887" y="8323"/>
                  </a:lnTo>
                  <a:lnTo>
                    <a:pt x="17696" y="8248"/>
                  </a:lnTo>
                  <a:lnTo>
                    <a:pt x="17493" y="8174"/>
                  </a:lnTo>
                  <a:lnTo>
                    <a:pt x="17302" y="8062"/>
                  </a:lnTo>
                  <a:lnTo>
                    <a:pt x="17133" y="7969"/>
                  </a:lnTo>
                  <a:lnTo>
                    <a:pt x="16976" y="7783"/>
                  </a:lnTo>
                  <a:lnTo>
                    <a:pt x="16852" y="7597"/>
                  </a:lnTo>
                  <a:lnTo>
                    <a:pt x="16740" y="7429"/>
                  </a:lnTo>
                  <a:lnTo>
                    <a:pt x="16672" y="7168"/>
                  </a:lnTo>
                  <a:lnTo>
                    <a:pt x="16638" y="6926"/>
                  </a:lnTo>
                  <a:lnTo>
                    <a:pt x="16616" y="6498"/>
                  </a:lnTo>
                  <a:lnTo>
                    <a:pt x="16616" y="5772"/>
                  </a:lnTo>
                  <a:lnTo>
                    <a:pt x="16650" y="4915"/>
                  </a:lnTo>
                  <a:lnTo>
                    <a:pt x="16695" y="3928"/>
                  </a:lnTo>
                  <a:lnTo>
                    <a:pt x="16762" y="2960"/>
                  </a:lnTo>
                  <a:lnTo>
                    <a:pt x="16830" y="1992"/>
                  </a:lnTo>
                  <a:lnTo>
                    <a:pt x="16908" y="1173"/>
                  </a:lnTo>
                  <a:lnTo>
                    <a:pt x="16976" y="521"/>
                  </a:lnTo>
                  <a:lnTo>
                    <a:pt x="16953" y="521"/>
                  </a:lnTo>
                  <a:lnTo>
                    <a:pt x="16931" y="521"/>
                  </a:lnTo>
                  <a:lnTo>
                    <a:pt x="16267" y="484"/>
                  </a:lnTo>
                  <a:lnTo>
                    <a:pt x="15637" y="428"/>
                  </a:lnTo>
                  <a:lnTo>
                    <a:pt x="15063" y="353"/>
                  </a:lnTo>
                  <a:lnTo>
                    <a:pt x="14523" y="279"/>
                  </a:lnTo>
                  <a:lnTo>
                    <a:pt x="14040" y="167"/>
                  </a:lnTo>
                  <a:lnTo>
                    <a:pt x="13635" y="93"/>
                  </a:lnTo>
                  <a:lnTo>
                    <a:pt x="13331" y="18"/>
                  </a:lnTo>
                  <a:lnTo>
                    <a:pt x="13117" y="18"/>
                  </a:lnTo>
                  <a:lnTo>
                    <a:pt x="12982" y="18"/>
                  </a:lnTo>
                  <a:lnTo>
                    <a:pt x="12858" y="130"/>
                  </a:lnTo>
                  <a:lnTo>
                    <a:pt x="12723" y="279"/>
                  </a:lnTo>
                  <a:lnTo>
                    <a:pt x="12622" y="446"/>
                  </a:lnTo>
                  <a:lnTo>
                    <a:pt x="12510" y="670"/>
                  </a:lnTo>
                  <a:lnTo>
                    <a:pt x="12419" y="912"/>
                  </a:lnTo>
                  <a:lnTo>
                    <a:pt x="12363" y="1210"/>
                  </a:lnTo>
                  <a:lnTo>
                    <a:pt x="12318" y="1526"/>
                  </a:lnTo>
                  <a:lnTo>
                    <a:pt x="12273" y="1843"/>
                  </a:lnTo>
                  <a:lnTo>
                    <a:pt x="12251" y="2215"/>
                  </a:lnTo>
                  <a:lnTo>
                    <a:pt x="12273" y="2532"/>
                  </a:lnTo>
                  <a:lnTo>
                    <a:pt x="12318" y="2886"/>
                  </a:lnTo>
                  <a:lnTo>
                    <a:pt x="12386" y="3240"/>
                  </a:lnTo>
                  <a:lnTo>
                    <a:pt x="12464" y="3556"/>
                  </a:lnTo>
                  <a:lnTo>
                    <a:pt x="12577" y="3891"/>
                  </a:lnTo>
                  <a:lnTo>
                    <a:pt x="12746" y="4171"/>
                  </a:lnTo>
                  <a:lnTo>
                    <a:pt x="12926" y="4487"/>
                  </a:lnTo>
                  <a:lnTo>
                    <a:pt x="13050" y="4860"/>
                  </a:lnTo>
                  <a:lnTo>
                    <a:pt x="13162" y="5251"/>
                  </a:lnTo>
                  <a:lnTo>
                    <a:pt x="13218" y="5604"/>
                  </a:lnTo>
                  <a:lnTo>
                    <a:pt x="13263" y="5995"/>
                  </a:lnTo>
                  <a:lnTo>
                    <a:pt x="13241" y="6386"/>
                  </a:lnTo>
                  <a:lnTo>
                    <a:pt x="13218" y="6740"/>
                  </a:lnTo>
                  <a:lnTo>
                    <a:pt x="13139" y="7094"/>
                  </a:lnTo>
                  <a:lnTo>
                    <a:pt x="13050" y="7429"/>
                  </a:lnTo>
                  <a:lnTo>
                    <a:pt x="12903" y="7746"/>
                  </a:lnTo>
                  <a:lnTo>
                    <a:pt x="12723" y="8025"/>
                  </a:lnTo>
                  <a:lnTo>
                    <a:pt x="12532" y="8286"/>
                  </a:lnTo>
                  <a:lnTo>
                    <a:pt x="12318" y="8491"/>
                  </a:lnTo>
                  <a:lnTo>
                    <a:pt x="12060" y="8677"/>
                  </a:lnTo>
                  <a:lnTo>
                    <a:pt x="11756" y="8788"/>
                  </a:lnTo>
                  <a:lnTo>
                    <a:pt x="11452" y="8826"/>
                  </a:lnTo>
                  <a:lnTo>
                    <a:pt x="11283" y="8826"/>
                  </a:lnTo>
                  <a:lnTo>
                    <a:pt x="11126" y="8826"/>
                  </a:lnTo>
                  <a:lnTo>
                    <a:pt x="11002" y="8788"/>
                  </a:lnTo>
                  <a:lnTo>
                    <a:pt x="10845" y="8714"/>
                  </a:lnTo>
                  <a:lnTo>
                    <a:pt x="10721" y="8640"/>
                  </a:lnTo>
                  <a:lnTo>
                    <a:pt x="10608" y="8565"/>
                  </a:lnTo>
                  <a:lnTo>
                    <a:pt x="10485" y="8453"/>
                  </a:lnTo>
                  <a:lnTo>
                    <a:pt x="10372" y="8323"/>
                  </a:lnTo>
                  <a:lnTo>
                    <a:pt x="10181" y="8062"/>
                  </a:lnTo>
                  <a:lnTo>
                    <a:pt x="10035" y="7746"/>
                  </a:lnTo>
                  <a:lnTo>
                    <a:pt x="9900" y="7392"/>
                  </a:lnTo>
                  <a:lnTo>
                    <a:pt x="9787" y="7001"/>
                  </a:lnTo>
                  <a:lnTo>
                    <a:pt x="9731" y="6610"/>
                  </a:lnTo>
                  <a:lnTo>
                    <a:pt x="9686" y="6219"/>
                  </a:lnTo>
                  <a:lnTo>
                    <a:pt x="9663" y="5772"/>
                  </a:lnTo>
                  <a:lnTo>
                    <a:pt x="9686" y="5381"/>
                  </a:lnTo>
                  <a:lnTo>
                    <a:pt x="9753" y="4990"/>
                  </a:lnTo>
                  <a:lnTo>
                    <a:pt x="9832" y="4636"/>
                  </a:lnTo>
                  <a:lnTo>
                    <a:pt x="9945" y="4320"/>
                  </a:lnTo>
                  <a:lnTo>
                    <a:pt x="10068" y="4022"/>
                  </a:lnTo>
                  <a:lnTo>
                    <a:pt x="10203" y="3817"/>
                  </a:lnTo>
                  <a:lnTo>
                    <a:pt x="10316" y="3593"/>
                  </a:lnTo>
                  <a:lnTo>
                    <a:pt x="10395" y="3351"/>
                  </a:lnTo>
                  <a:lnTo>
                    <a:pt x="10462" y="3109"/>
                  </a:lnTo>
                  <a:lnTo>
                    <a:pt x="10507" y="2848"/>
                  </a:lnTo>
                  <a:lnTo>
                    <a:pt x="10530" y="2606"/>
                  </a:lnTo>
                  <a:lnTo>
                    <a:pt x="10507" y="2346"/>
                  </a:lnTo>
                  <a:lnTo>
                    <a:pt x="10462" y="2141"/>
                  </a:lnTo>
                  <a:lnTo>
                    <a:pt x="10395" y="1880"/>
                  </a:lnTo>
                  <a:lnTo>
                    <a:pt x="10293" y="1638"/>
                  </a:lnTo>
                  <a:lnTo>
                    <a:pt x="10158" y="1415"/>
                  </a:lnTo>
                  <a:lnTo>
                    <a:pt x="9967" y="1210"/>
                  </a:lnTo>
                  <a:lnTo>
                    <a:pt x="9753" y="986"/>
                  </a:lnTo>
                  <a:lnTo>
                    <a:pt x="9495" y="819"/>
                  </a:lnTo>
                  <a:lnTo>
                    <a:pt x="9191" y="670"/>
                  </a:lnTo>
                  <a:lnTo>
                    <a:pt x="8842" y="521"/>
                  </a:lnTo>
                  <a:lnTo>
                    <a:pt x="8471" y="446"/>
                  </a:lnTo>
                  <a:lnTo>
                    <a:pt x="7998" y="428"/>
                  </a:lnTo>
                  <a:lnTo>
                    <a:pt x="7413" y="428"/>
                  </a:lnTo>
                  <a:lnTo>
                    <a:pt x="6817" y="446"/>
                  </a:lnTo>
                  <a:lnTo>
                    <a:pt x="6187" y="521"/>
                  </a:lnTo>
                  <a:lnTo>
                    <a:pt x="5602" y="633"/>
                  </a:lnTo>
                  <a:lnTo>
                    <a:pt x="5107" y="744"/>
                  </a:lnTo>
                  <a:lnTo>
                    <a:pt x="4725" y="856"/>
                  </a:lnTo>
                  <a:lnTo>
                    <a:pt x="4848" y="1564"/>
                  </a:lnTo>
                  <a:lnTo>
                    <a:pt x="5028" y="2495"/>
                  </a:lnTo>
                  <a:lnTo>
                    <a:pt x="5175" y="3556"/>
                  </a:lnTo>
                  <a:lnTo>
                    <a:pt x="5298" y="4673"/>
                  </a:lnTo>
                  <a:lnTo>
                    <a:pt x="5343" y="5213"/>
                  </a:lnTo>
                  <a:lnTo>
                    <a:pt x="5388" y="5753"/>
                  </a:lnTo>
                  <a:lnTo>
                    <a:pt x="5411" y="6275"/>
                  </a:lnTo>
                  <a:lnTo>
                    <a:pt x="5411" y="6740"/>
                  </a:lnTo>
                  <a:lnTo>
                    <a:pt x="5366" y="7168"/>
                  </a:lnTo>
                  <a:lnTo>
                    <a:pt x="5321" y="7541"/>
                  </a:lnTo>
                  <a:lnTo>
                    <a:pt x="5287" y="7708"/>
                  </a:lnTo>
                  <a:lnTo>
                    <a:pt x="5242" y="7857"/>
                  </a:lnTo>
                  <a:lnTo>
                    <a:pt x="5197" y="7969"/>
                  </a:lnTo>
                  <a:lnTo>
                    <a:pt x="5130" y="8062"/>
                  </a:lnTo>
                  <a:lnTo>
                    <a:pt x="5006" y="8248"/>
                  </a:lnTo>
                  <a:lnTo>
                    <a:pt x="4848" y="8397"/>
                  </a:lnTo>
                  <a:lnTo>
                    <a:pt x="4725" y="8528"/>
                  </a:lnTo>
                  <a:lnTo>
                    <a:pt x="4567" y="8640"/>
                  </a:lnTo>
                  <a:lnTo>
                    <a:pt x="4421" y="8714"/>
                  </a:lnTo>
                  <a:lnTo>
                    <a:pt x="4263" y="8751"/>
                  </a:lnTo>
                  <a:lnTo>
                    <a:pt x="4095" y="8788"/>
                  </a:lnTo>
                  <a:lnTo>
                    <a:pt x="3948" y="8788"/>
                  </a:lnTo>
                  <a:lnTo>
                    <a:pt x="3791" y="8751"/>
                  </a:lnTo>
                  <a:lnTo>
                    <a:pt x="3667" y="8714"/>
                  </a:lnTo>
                  <a:lnTo>
                    <a:pt x="3510" y="8677"/>
                  </a:lnTo>
                  <a:lnTo>
                    <a:pt x="3386" y="8602"/>
                  </a:lnTo>
                  <a:lnTo>
                    <a:pt x="3251" y="8491"/>
                  </a:lnTo>
                  <a:lnTo>
                    <a:pt x="3127" y="8360"/>
                  </a:lnTo>
                  <a:lnTo>
                    <a:pt x="3015" y="8248"/>
                  </a:lnTo>
                  <a:lnTo>
                    <a:pt x="2925" y="8062"/>
                  </a:lnTo>
                  <a:lnTo>
                    <a:pt x="2778" y="7857"/>
                  </a:lnTo>
                  <a:lnTo>
                    <a:pt x="2610" y="7671"/>
                  </a:lnTo>
                  <a:lnTo>
                    <a:pt x="2407" y="7541"/>
                  </a:lnTo>
                  <a:lnTo>
                    <a:pt x="2171" y="7466"/>
                  </a:lnTo>
                  <a:lnTo>
                    <a:pt x="1957" y="7429"/>
                  </a:lnTo>
                  <a:lnTo>
                    <a:pt x="1698" y="7429"/>
                  </a:lnTo>
                  <a:lnTo>
                    <a:pt x="1462" y="7466"/>
                  </a:lnTo>
                  <a:lnTo>
                    <a:pt x="1226" y="7559"/>
                  </a:lnTo>
                  <a:lnTo>
                    <a:pt x="989" y="7708"/>
                  </a:lnTo>
                  <a:lnTo>
                    <a:pt x="776" y="7932"/>
                  </a:lnTo>
                  <a:lnTo>
                    <a:pt x="551" y="8211"/>
                  </a:lnTo>
                  <a:lnTo>
                    <a:pt x="382" y="8528"/>
                  </a:lnTo>
                  <a:lnTo>
                    <a:pt x="315" y="8714"/>
                  </a:lnTo>
                  <a:lnTo>
                    <a:pt x="236" y="8919"/>
                  </a:lnTo>
                  <a:lnTo>
                    <a:pt x="191" y="9142"/>
                  </a:lnTo>
                  <a:lnTo>
                    <a:pt x="123" y="9347"/>
                  </a:lnTo>
                  <a:lnTo>
                    <a:pt x="78" y="9608"/>
                  </a:lnTo>
                  <a:lnTo>
                    <a:pt x="56" y="9887"/>
                  </a:lnTo>
                  <a:lnTo>
                    <a:pt x="33" y="10185"/>
                  </a:lnTo>
                  <a:lnTo>
                    <a:pt x="33" y="10464"/>
                  </a:lnTo>
                  <a:lnTo>
                    <a:pt x="33" y="10706"/>
                  </a:lnTo>
                  <a:lnTo>
                    <a:pt x="56" y="10967"/>
                  </a:lnTo>
                  <a:lnTo>
                    <a:pt x="78" y="11172"/>
                  </a:lnTo>
                  <a:lnTo>
                    <a:pt x="123" y="11395"/>
                  </a:lnTo>
                  <a:lnTo>
                    <a:pt x="168" y="11600"/>
                  </a:lnTo>
                  <a:lnTo>
                    <a:pt x="236" y="11786"/>
                  </a:lnTo>
                  <a:lnTo>
                    <a:pt x="292" y="11973"/>
                  </a:lnTo>
                  <a:lnTo>
                    <a:pt x="382" y="12140"/>
                  </a:lnTo>
                  <a:lnTo>
                    <a:pt x="540" y="12419"/>
                  </a:lnTo>
                  <a:lnTo>
                    <a:pt x="731" y="12680"/>
                  </a:lnTo>
                  <a:lnTo>
                    <a:pt x="944" y="12866"/>
                  </a:lnTo>
                  <a:lnTo>
                    <a:pt x="1158" y="12997"/>
                  </a:lnTo>
                  <a:lnTo>
                    <a:pt x="1395" y="13108"/>
                  </a:lnTo>
                  <a:lnTo>
                    <a:pt x="1608" y="13183"/>
                  </a:lnTo>
                  <a:lnTo>
                    <a:pt x="1856" y="13183"/>
                  </a:lnTo>
                  <a:lnTo>
                    <a:pt x="2070" y="13146"/>
                  </a:lnTo>
                  <a:lnTo>
                    <a:pt x="2261" y="13071"/>
                  </a:lnTo>
                  <a:lnTo>
                    <a:pt x="2430" y="12960"/>
                  </a:lnTo>
                  <a:lnTo>
                    <a:pt x="2587" y="12792"/>
                  </a:lnTo>
                  <a:lnTo>
                    <a:pt x="2688" y="12606"/>
                  </a:lnTo>
                  <a:lnTo>
                    <a:pt x="2801" y="12419"/>
                  </a:lnTo>
                  <a:lnTo>
                    <a:pt x="2925" y="12289"/>
                  </a:lnTo>
                  <a:lnTo>
                    <a:pt x="3082" y="12177"/>
                  </a:lnTo>
                  <a:lnTo>
                    <a:pt x="3228" y="12103"/>
                  </a:lnTo>
                  <a:lnTo>
                    <a:pt x="3408" y="12103"/>
                  </a:lnTo>
                  <a:lnTo>
                    <a:pt x="3577" y="12103"/>
                  </a:lnTo>
                  <a:lnTo>
                    <a:pt x="3723" y="12177"/>
                  </a:lnTo>
                  <a:lnTo>
                    <a:pt x="3903" y="12252"/>
                  </a:lnTo>
                  <a:lnTo>
                    <a:pt x="4072" y="12364"/>
                  </a:lnTo>
                  <a:lnTo>
                    <a:pt x="4230" y="12494"/>
                  </a:lnTo>
                  <a:lnTo>
                    <a:pt x="4353" y="12643"/>
                  </a:lnTo>
                  <a:lnTo>
                    <a:pt x="4488" y="12829"/>
                  </a:lnTo>
                  <a:lnTo>
                    <a:pt x="4567" y="13034"/>
                  </a:lnTo>
                  <a:lnTo>
                    <a:pt x="4657" y="13257"/>
                  </a:lnTo>
                  <a:lnTo>
                    <a:pt x="4702" y="13462"/>
                  </a:lnTo>
                  <a:lnTo>
                    <a:pt x="4725" y="13686"/>
                  </a:lnTo>
                  <a:lnTo>
                    <a:pt x="4702" y="14282"/>
                  </a:lnTo>
                  <a:lnTo>
                    <a:pt x="4657" y="15045"/>
                  </a:lnTo>
                  <a:lnTo>
                    <a:pt x="4612" y="15976"/>
                  </a:lnTo>
                  <a:lnTo>
                    <a:pt x="4590" y="16926"/>
                  </a:lnTo>
                  <a:lnTo>
                    <a:pt x="4567" y="17968"/>
                  </a:lnTo>
                  <a:lnTo>
                    <a:pt x="4567" y="19011"/>
                  </a:lnTo>
                  <a:lnTo>
                    <a:pt x="4590" y="19514"/>
                  </a:lnTo>
                  <a:lnTo>
                    <a:pt x="4612" y="19980"/>
                  </a:lnTo>
                  <a:lnTo>
                    <a:pt x="4657" y="20426"/>
                  </a:lnTo>
                  <a:lnTo>
                    <a:pt x="4725" y="20836"/>
                  </a:lnTo>
                  <a:lnTo>
                    <a:pt x="4848" y="20929"/>
                  </a:lnTo>
                  <a:lnTo>
                    <a:pt x="5040" y="21004"/>
                  </a:lnTo>
                  <a:lnTo>
                    <a:pt x="5265" y="21078"/>
                  </a:lnTo>
                  <a:lnTo>
                    <a:pt x="5478" y="21115"/>
                  </a:lnTo>
                  <a:lnTo>
                    <a:pt x="6041" y="21115"/>
                  </a:lnTo>
                  <a:lnTo>
                    <a:pt x="6637" y="21078"/>
                  </a:lnTo>
                  <a:lnTo>
                    <a:pt x="7312" y="21004"/>
                  </a:lnTo>
                  <a:lnTo>
                    <a:pt x="7998" y="20929"/>
                  </a:lnTo>
                  <a:lnTo>
                    <a:pt x="8696" y="20855"/>
                  </a:lnTo>
                  <a:lnTo>
                    <a:pt x="9360" y="20836"/>
                  </a:lnTo>
                  <a:close/>
                </a:path>
              </a:pathLst>
            </a:custGeom>
            <a:solidFill>
              <a:srgbClr val="CCCCFF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de-DE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lIns="0" tIns="31680" rIns="0" bIns="0" rtlCol="0">
            <a:normAutofit/>
          </a:bodyPr>
          <a:lstStyle/>
          <a:p>
            <a:pPr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de-DE" dirty="0" smtClean="0">
                <a:solidFill>
                  <a:schemeClr val="bg1"/>
                </a:solidFill>
              </a:rPr>
              <a:t>A CLOSER LOOK AT </a:t>
            </a:r>
            <a:r>
              <a:rPr lang="de-DE" dirty="0" err="1" smtClean="0">
                <a:solidFill>
                  <a:schemeClr val="bg1"/>
                </a:solidFill>
              </a:rPr>
              <a:t>Preprocessors</a:t>
            </a:r>
            <a:r>
              <a:rPr lang="de-DE" dirty="0" smtClean="0">
                <a:solidFill>
                  <a:schemeClr val="bg1"/>
                </a:solidFill>
              </a:rPr>
              <a:t/>
            </a:r>
            <a:br>
              <a:rPr lang="de-DE" dirty="0" smtClean="0">
                <a:solidFill>
                  <a:schemeClr val="bg1"/>
                </a:solidFill>
              </a:rPr>
            </a:b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de-DE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"/>
          <p:cNvSpPr>
            <a:spLocks noGrp="1" noChangeArrowheads="1"/>
          </p:cNvSpPr>
          <p:nvPr>
            <p:ph type="title"/>
          </p:nvPr>
        </p:nvSpPr>
        <p:spPr>
          <a:xfrm>
            <a:off x="663575" y="7938"/>
            <a:ext cx="8229600" cy="1143000"/>
          </a:xfrm>
        </p:spPr>
        <p:txBody>
          <a:bodyPr lIns="0" tIns="31680" rIns="0" bIns="0"/>
          <a:lstStyle/>
          <a:p>
            <a: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mtClean="0"/>
              <a:t>Separation of Concerns</a:t>
            </a:r>
          </a:p>
        </p:txBody>
      </p:sp>
      <p:sp>
        <p:nvSpPr>
          <p:cNvPr id="21507" name="Rectangle 2"/>
          <p:cNvSpPr>
            <a:spLocks noGrp="1" noChangeArrowheads="1"/>
          </p:cNvSpPr>
          <p:nvPr>
            <p:ph idx="1"/>
          </p:nvPr>
        </p:nvSpPr>
        <p:spPr/>
        <p:txBody>
          <a:bodyPr lIns="0" tIns="0" rIns="0" bIns="0"/>
          <a:lstStyle/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de-DE" smtClean="0"/>
          </a:p>
        </p:txBody>
      </p:sp>
      <p:pic>
        <p:nvPicPr>
          <p:cNvPr id="2150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3186113"/>
            <a:ext cx="9043987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>
          <a:xfrm>
            <a:off x="6011863" y="260350"/>
            <a:ext cx="2881312" cy="1223963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mtClean="0"/>
              <a:t>Obfuscation</a:t>
            </a:r>
          </a:p>
        </p:txBody>
      </p:sp>
      <p:sp>
        <p:nvSpPr>
          <p:cNvPr id="22531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eaLnBrk="1" hangingPunct="1">
              <a:buFont typeface="Arial" charset="0"/>
              <a:buNone/>
            </a:pPr>
            <a:endParaRPr lang="de-DE" smtClean="0"/>
          </a:p>
        </p:txBody>
      </p:sp>
      <p:sp>
        <p:nvSpPr>
          <p:cNvPr id="22532" name="AutoShape 3"/>
          <p:cNvSpPr>
            <a:spLocks noChangeArrowheads="1"/>
          </p:cNvSpPr>
          <p:nvPr/>
        </p:nvSpPr>
        <p:spPr bwMode="auto">
          <a:xfrm>
            <a:off x="323850" y="260350"/>
            <a:ext cx="5543550" cy="6264275"/>
          </a:xfrm>
          <a:prstGeom prst="roundRect">
            <a:avLst>
              <a:gd name="adj" fmla="val 51"/>
            </a:avLst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108000" tIns="63000" rIns="108000" bIns="63000"/>
          <a:lstStyle/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class</a:t>
            </a: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 Stack {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</a:t>
            </a: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void</a:t>
            </a: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 push(Object o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#ifdef</a:t>
            </a: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 SYNC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, Transaction txn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#endif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) {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	</a:t>
            </a: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if</a:t>
            </a: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 (o==</a:t>
            </a: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null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#ifdef</a:t>
            </a: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 SYNC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		|| txn==</a:t>
            </a: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null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#endif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		) </a:t>
            </a: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return</a:t>
            </a: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;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#ifdef</a:t>
            </a: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 SYNC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	Lock l=txn.lock(o);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#endif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	elementData[size++] = o;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#ifdef</a:t>
            </a: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 SYNC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	l.unlock();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 b="1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#endif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	fireStackChanged();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		}</a:t>
            </a:r>
          </a:p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2000">
                <a:solidFill>
                  <a:srgbClr val="000000"/>
                </a:solidFill>
                <a:latin typeface="Bitstream Vera Sans Mono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65478" y="1988840"/>
            <a:ext cx="3869227" cy="403172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23555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600200"/>
            <a:ext cx="8570913" cy="4997450"/>
          </a:xfrm>
        </p:spPr>
        <p:txBody>
          <a:bodyPr lIns="0" tIns="0" rIns="0" bIns="0"/>
          <a:lstStyle/>
          <a:p>
            <a:pPr eaLnBrk="1" hangingPunct="1"/>
            <a:endParaRPr lang="de-DE" smtClean="0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38" y="11113"/>
            <a:ext cx="5641975" cy="684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3557" name="TextBox 3"/>
          <p:cNvSpPr txBox="1">
            <a:spLocks noChangeArrowheads="1"/>
          </p:cNvSpPr>
          <p:nvPr/>
        </p:nvSpPr>
        <p:spPr bwMode="auto">
          <a:xfrm>
            <a:off x="2120900" y="6450013"/>
            <a:ext cx="1236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Femto OS</a:t>
            </a:r>
            <a:endParaRPr lang="de-DE" sz="1800"/>
          </a:p>
        </p:txBody>
      </p:sp>
      <p:sp>
        <p:nvSpPr>
          <p:cNvPr id="23558" name="Rectangle 1"/>
          <p:cNvSpPr txBox="1">
            <a:spLocks noChangeArrowheads="1"/>
          </p:cNvSpPr>
          <p:nvPr/>
        </p:nvSpPr>
        <p:spPr bwMode="auto">
          <a:xfrm>
            <a:off x="179388" y="244475"/>
            <a:ext cx="2879725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defTabSz="914400" eaLnBrk="1" hangingPunct="1"/>
            <a:r>
              <a:rPr lang="en-US" sz="4400">
                <a:latin typeface="Calibri" pitchFamily="34" charset="0"/>
              </a:rPr>
              <a:t>Obfuscation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 rot="20581793">
            <a:off x="4119563" y="1898650"/>
            <a:ext cx="1439862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8" name="Right Arrow 7"/>
          <p:cNvSpPr/>
          <p:nvPr/>
        </p:nvSpPr>
        <p:spPr>
          <a:xfrm>
            <a:off x="4067175" y="3086100"/>
            <a:ext cx="1441450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ight Arrow 8"/>
          <p:cNvSpPr/>
          <p:nvPr/>
        </p:nvSpPr>
        <p:spPr>
          <a:xfrm rot="1018207" flipV="1">
            <a:off x="4037013" y="4262438"/>
            <a:ext cx="1439862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51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88913"/>
            <a:ext cx="3656012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2276475"/>
            <a:ext cx="2879725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00" y="4679950"/>
            <a:ext cx="3300413" cy="220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-612576" y="1340768"/>
            <a:ext cx="5007881" cy="331236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65138" y="115888"/>
            <a:ext cx="8570912" cy="1154112"/>
          </a:xfrm>
        </p:spPr>
        <p:txBody>
          <a:bodyPr lIns="0" tIns="31680" rIns="0" bIns="0"/>
          <a:lstStyle/>
          <a:p>
            <a: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mtClean="0"/>
              <a:t>Error-Prone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47638" y="79375"/>
            <a:ext cx="6008687" cy="563245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static int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_rep_queue_filedone(...)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DB_ENV *dbenv;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REP *rep;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__rep_fileinfo_args *rfp;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#ifndef 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HAVE_QUEUE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COMPQUIET(rep, 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NULL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COMPQUIET(rfp, 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NULL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return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(__db_no_queue_am(dbenv));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#else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db_pgno_t first, last;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u_int32_t flags;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empty, ret, t_ret;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#ifdef 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DIAGNOSTIC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DB_MSGBUF mb; 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#endif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de-DE" sz="2000" i="1">
                <a:solidFill>
                  <a:srgbClr val="000000"/>
                </a:solidFill>
                <a:latin typeface="Bitstream Vera Sans Mono" pitchFamily="49" charset="0"/>
              </a:rPr>
              <a:t>// over 100 lines of add. code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}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#endif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2555875" y="2852738"/>
            <a:ext cx="6408738" cy="3786187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/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#ifdef 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TABLES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class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Table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 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void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insert(Object data, Txn txn) { 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     storage.set(data, txn.getLock()); 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2000">
                <a:solidFill>
                  <a:srgbClr val="000000"/>
                </a:solidFill>
                <a:latin typeface="Bitstream Vera Sans Mono" pitchFamily="49" charset="0"/>
              </a:rPr>
              <a:t>  }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}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#endif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class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Storage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#ifdef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WRITE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  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boolean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set(…) { ... }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#endif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}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80975" y="5013325"/>
            <a:ext cx="287338" cy="287338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4572000" y="1052513"/>
            <a:ext cx="287338" cy="287337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416" name="Line 8"/>
          <p:cNvSpPr>
            <a:spLocks noChangeShapeType="1"/>
          </p:cNvSpPr>
          <p:nvPr/>
        </p:nvSpPr>
        <p:spPr bwMode="auto">
          <a:xfrm flipH="1">
            <a:off x="4716463" y="4208463"/>
            <a:ext cx="363537" cy="1439862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nimBg="1"/>
      <p:bldP spid="17413" grpId="0" animBg="1"/>
      <p:bldP spid="17414" grpId="0" animBg="1"/>
      <p:bldP spid="17415" grpId="0" animBg="1"/>
      <p:bldP spid="174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8570913" cy="1154112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mtClean="0"/>
              <a:t>Advantages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idx="1"/>
          </p:nvPr>
        </p:nvSpPr>
        <p:spPr>
          <a:xfrm>
            <a:off x="250825" y="1600200"/>
            <a:ext cx="8570913" cy="4975225"/>
          </a:xfrm>
          <a:extLst/>
        </p:spPr>
        <p:txBody>
          <a:bodyPr lIns="0" tIns="0" rIns="0" bIns="0" rtlCol="0">
            <a:normAutofit lnSpcReduction="10000"/>
          </a:bodyPr>
          <a:lstStyle/>
          <a:p>
            <a:pPr marL="341313" indent="-341313" eaLnBrk="1" fontAlgn="auto" hangingPunct="1">
              <a:spcAft>
                <a:spcPts val="0"/>
              </a:spcAft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smtClean="0"/>
              <a:t>Easy to use</a:t>
            </a:r>
          </a:p>
          <a:p>
            <a:pPr marL="741363" lvl="1" indent="-284163" eaLnBrk="1" fontAlgn="auto" hangingPunct="1">
              <a:spcAft>
                <a:spcPts val="0"/>
              </a:spcAft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smtClean="0"/>
              <a:t>“annotate and remove”</a:t>
            </a:r>
          </a:p>
          <a:p>
            <a:pPr marL="741363" lvl="1" indent="-284163" eaLnBrk="1" fontAlgn="auto" hangingPunct="1">
              <a:spcAft>
                <a:spcPts val="0"/>
              </a:spcAft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smtClean="0"/>
              <a:t>Already part of many languages / simple tools</a:t>
            </a:r>
          </a:p>
          <a:p>
            <a:pPr marL="741363" lvl="1" indent="-284163" eaLnBrk="1" fontAlgn="auto" hangingPunct="1">
              <a:spcAft>
                <a:spcPts val="0"/>
              </a:spcAft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smtClean="0"/>
              <a:t>Most developers already familiar</a:t>
            </a:r>
          </a:p>
          <a:p>
            <a:pPr marL="741363" lvl="1" indent="-284163" eaLnBrk="1" fontAlgn="auto" hangingPunct="1">
              <a:spcAft>
                <a:spcPts val="0"/>
              </a:spcAft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lang="en-US" smtClean="0"/>
          </a:p>
          <a:p>
            <a:pPr marL="341313" indent="-341313" eaLnBrk="1" fontAlgn="auto" hangingPunct="1">
              <a:spcAft>
                <a:spcPts val="0"/>
              </a:spcAft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smtClean="0"/>
              <a:t>Flexible / Expressive</a:t>
            </a:r>
          </a:p>
          <a:p>
            <a:pPr marL="341313" indent="-341313" eaLnBrk="1" fontAlgn="auto" hangingPunct="1">
              <a:spcAft>
                <a:spcPts val="0"/>
              </a:spcAft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smtClean="0"/>
              <a:t>Language-independent / Uniform</a:t>
            </a:r>
          </a:p>
          <a:p>
            <a:pPr marL="341313" indent="-341313" eaLnBrk="1" fontAlgn="auto" hangingPunct="1">
              <a:spcAft>
                <a:spcPts val="0"/>
              </a:spcAft>
              <a:buFontTx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endParaRPr lang="en-US" smtClean="0"/>
          </a:p>
          <a:p>
            <a:pPr marL="341313" indent="-341313" eaLnBrk="1" fontAlgn="auto" hangingPunct="1">
              <a:spcAft>
                <a:spcPts val="0"/>
              </a:spcAft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smtClean="0"/>
              <a:t>Low Adoption Barrier</a:t>
            </a:r>
          </a:p>
          <a:p>
            <a:pPr marL="741363" lvl="1" indent="-284163" eaLnBrk="1" fontAlgn="auto" hangingPunct="1">
              <a:spcAft>
                <a:spcPts val="0"/>
              </a:spcAft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en-US" smtClean="0"/>
              <a:t>esp. with legacy code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lIns="0" tIns="31680" rIns="0" bIns="0" rtlCol="0">
            <a:normAutofit/>
          </a:bodyPr>
          <a:lstStyle/>
          <a:p>
            <a:pPr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de-DE" dirty="0" err="1" smtClean="0">
                <a:solidFill>
                  <a:schemeClr val="bg1"/>
                </a:solidFill>
              </a:rPr>
              <a:t>Improving</a:t>
            </a:r>
            <a:r>
              <a:rPr lang="de-DE" dirty="0" smtClean="0">
                <a:solidFill>
                  <a:schemeClr val="bg1"/>
                </a:solidFill>
              </a:rPr>
              <a:t> Tool Support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 eaLnBrk="1" hangingPunct="1">
              <a:buClr>
                <a:srgbClr val="3333CC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de-DE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65275"/>
            <a:ext cx="8229600" cy="1143000"/>
          </a:xfrm>
        </p:spPr>
        <p:txBody>
          <a:bodyPr lIns="0" tIns="31680" rIns="0" bIns="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mtClean="0"/>
              <a:t>Views</a:t>
            </a: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63" y="455613"/>
            <a:ext cx="3071812" cy="657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7652" name="AutoShape 5"/>
          <p:cNvSpPr>
            <a:spLocks noChangeArrowheads="1"/>
          </p:cNvSpPr>
          <p:nvPr/>
        </p:nvSpPr>
        <p:spPr bwMode="auto">
          <a:xfrm>
            <a:off x="3995738" y="2852738"/>
            <a:ext cx="1223962" cy="720725"/>
          </a:xfrm>
          <a:prstGeom prst="rightArrow">
            <a:avLst>
              <a:gd name="adj1" fmla="val 50000"/>
              <a:gd name="adj2" fmla="val 39940"/>
            </a:avLst>
          </a:prstGeom>
          <a:solidFill>
            <a:srgbClr val="00B8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de-DE"/>
          </a:p>
        </p:txBody>
      </p:sp>
      <p:sp>
        <p:nvSpPr>
          <p:cNvPr id="27653" name="Rectangle 10"/>
          <p:cNvSpPr>
            <a:spLocks noChangeArrowheads="1"/>
          </p:cNvSpPr>
          <p:nvPr/>
        </p:nvSpPr>
        <p:spPr bwMode="auto">
          <a:xfrm>
            <a:off x="6130925" y="44450"/>
            <a:ext cx="2833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de-DE" sz="1800" b="1">
                <a:solidFill>
                  <a:srgbClr val="3333FF"/>
                </a:solidFill>
              </a:rPr>
              <a:t>[ICSE’08, ViSPLE’08]</a:t>
            </a:r>
          </a:p>
        </p:txBody>
      </p:sp>
      <p:pic>
        <p:nvPicPr>
          <p:cNvPr id="27654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442913"/>
            <a:ext cx="3076575" cy="657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8570913" cy="1154112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smtClean="0"/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8" y="1484313"/>
            <a:ext cx="8747125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/>
          </p:nvPr>
        </p:nvSpPr>
        <p:spPr>
          <a:xfrm>
            <a:off x="228600" y="5516563"/>
            <a:ext cx="8570913" cy="1154112"/>
          </a:xfrm>
        </p:spPr>
        <p:txBody>
          <a:bodyPr lIns="0" tIns="0" rIns="0" bIns="0"/>
          <a:lstStyle/>
          <a:p>
            <a:pPr algn="r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mtClean="0"/>
              <a:t>View on Feature Eval</a:t>
            </a:r>
          </a:p>
        </p:txBody>
      </p:sp>
      <p:sp>
        <p:nvSpPr>
          <p:cNvPr id="2969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pic>
        <p:nvPicPr>
          <p:cNvPr id="2970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1519238"/>
            <a:ext cx="6186487" cy="309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358775" y="5517232"/>
            <a:ext cx="8570913" cy="1154112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/>
              <a:t>View on </a:t>
            </a:r>
            <a:r>
              <a:rPr lang="en-US" dirty="0" smtClean="0"/>
              <a:t>Configuration </a:t>
            </a:r>
            <a:br>
              <a:rPr lang="en-US" dirty="0" smtClean="0"/>
            </a:br>
            <a:r>
              <a:rPr lang="en-US" dirty="0" smtClean="0"/>
              <a:t>“Add </a:t>
            </a:r>
            <a:r>
              <a:rPr lang="en-US" dirty="0"/>
              <a:t>and </a:t>
            </a:r>
            <a:r>
              <a:rPr lang="en-US" dirty="0" err="1"/>
              <a:t>Eval</a:t>
            </a:r>
            <a:r>
              <a:rPr lang="en-US" dirty="0"/>
              <a:t>”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563688"/>
            <a:ext cx="29972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557338"/>
            <a:ext cx="2270125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692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14300"/>
            <a:ext cx="2824162" cy="317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75" y="2549525"/>
            <a:ext cx="8335963" cy="388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30724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950" y="6380163"/>
            <a:ext cx="4130675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6002848" y="44624"/>
            <a:ext cx="32496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914400"/>
            <a:r>
              <a:rPr lang="de-DE" sz="1800" b="1" dirty="0">
                <a:solidFill>
                  <a:srgbClr val="3333FF"/>
                </a:solidFill>
              </a:rPr>
              <a:t>[ICSE’08, </a:t>
            </a:r>
            <a:r>
              <a:rPr lang="de-DE" sz="1800" b="1" dirty="0" smtClean="0">
                <a:solidFill>
                  <a:srgbClr val="3333FF"/>
                </a:solidFill>
              </a:rPr>
              <a:t>ICSE‘10, EASE‘11]</a:t>
            </a:r>
            <a:endParaRPr lang="de-DE" sz="1800" b="1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264" y="-44242"/>
            <a:ext cx="9393239" cy="690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640" y="25460"/>
            <a:ext cx="3406702" cy="5232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/>
              <a:t>FeatureCommander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xfrm>
            <a:off x="1023359" y="252523"/>
            <a:ext cx="8229600" cy="1143000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31680" rIns="0" bIns="0"/>
          <a:lstStyle/>
          <a:p>
            <a:pPr algn="l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z="1800" dirty="0" smtClean="0"/>
              <a:t> </a:t>
            </a:r>
            <a:r>
              <a:rPr lang="de-DE" sz="1800" dirty="0" err="1" smtClean="0"/>
              <a:t>Controlled</a:t>
            </a:r>
            <a:r>
              <a:rPr lang="de-DE" sz="1800" dirty="0" smtClean="0"/>
              <a:t/>
            </a:r>
            <a:br>
              <a:rPr lang="de-DE" sz="1800" dirty="0" smtClean="0"/>
            </a:br>
            <a:r>
              <a:rPr lang="de-DE" dirty="0" smtClean="0"/>
              <a:t>Experiments</a:t>
            </a:r>
            <a:endParaRPr lang="de-DE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032" y="405095"/>
            <a:ext cx="3380631" cy="267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005064"/>
            <a:ext cx="4033639" cy="2094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7" y="3697868"/>
            <a:ext cx="3416127" cy="250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1777" y="6201796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Scaling?</a:t>
            </a: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6777514" y="6201796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How Used?</a:t>
            </a:r>
            <a:endParaRPr lang="de-DE" dirty="0"/>
          </a:p>
        </p:txBody>
      </p:sp>
      <p:sp>
        <p:nvSpPr>
          <p:cNvPr id="10" name="TextBox 9"/>
          <p:cNvSpPr txBox="1"/>
          <p:nvPr/>
        </p:nvSpPr>
        <p:spPr>
          <a:xfrm>
            <a:off x="7417111" y="3068960"/>
            <a:ext cx="1404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Faster?</a:t>
            </a:r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291777" y="116632"/>
            <a:ext cx="75533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8000" dirty="0" smtClean="0"/>
              <a:t>3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06275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3132138" y="630238"/>
            <a:ext cx="5472112" cy="1143000"/>
          </a:xfrm>
        </p:spPr>
        <p:txBody>
          <a:bodyPr/>
          <a:lstStyle/>
          <a:p>
            <a:pPr algn="r" eaLnBrk="1" hangingPunct="1"/>
            <a:r>
              <a:rPr lang="de-DE" sz="4800" smtClean="0"/>
              <a:t>Feature-Oriented </a:t>
            </a:r>
            <a:br>
              <a:rPr lang="de-DE" sz="4800" smtClean="0"/>
            </a:br>
            <a:r>
              <a:rPr lang="de-DE" sz="7200" smtClean="0"/>
              <a:t>Product Lines</a:t>
            </a:r>
            <a:endParaRPr lang="de-DE" sz="540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975" y="0"/>
            <a:ext cx="2808288" cy="716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3735388"/>
            <a:ext cx="4716463" cy="314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lIns="0" tIns="31680" rIns="0" bIns="0" rtlCol="0">
            <a:normAutofit/>
          </a:bodyPr>
          <a:lstStyle/>
          <a:p>
            <a:pPr eaLnBrk="1" fontAlgn="auto" hangingPunct="1">
              <a:spcAft>
                <a:spcPts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de-DE" dirty="0" smtClean="0">
                <a:solidFill>
                  <a:schemeClr val="bg1"/>
                </a:solidFill>
              </a:rPr>
              <a:t>Error </a:t>
            </a:r>
            <a:r>
              <a:rPr lang="de-DE" dirty="0" err="1" smtClean="0">
                <a:solidFill>
                  <a:schemeClr val="bg1"/>
                </a:solidFill>
              </a:rPr>
              <a:t>Detection</a:t>
            </a:r>
            <a:r>
              <a:rPr lang="de-DE" dirty="0" smtClean="0">
                <a:solidFill>
                  <a:schemeClr val="bg1"/>
                </a:solidFill>
              </a:rPr>
              <a:t> / </a:t>
            </a:r>
            <a:r>
              <a:rPr lang="de-DE" dirty="0" err="1" smtClean="0">
                <a:solidFill>
                  <a:schemeClr val="bg1"/>
                </a:solidFill>
              </a:rPr>
              <a:t>Prevention</a:t>
            </a:r>
            <a:endParaRPr lang="de-DE" dirty="0" smtClean="0">
              <a:solidFill>
                <a:schemeClr val="bg1"/>
              </a:solidFill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lIns="0" tIns="0" rIns="0" bIns="0"/>
          <a:lstStyle/>
          <a:p>
            <a:pPr eaLnBrk="1" hangingPunct="1">
              <a:buClr>
                <a:srgbClr val="3333CC"/>
              </a:buCl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de-DE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522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601" y="116632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Disciplined</a:t>
            </a:r>
            <a:endParaRPr lang="de-DE" sz="5400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07504" y="2089154"/>
            <a:ext cx="4178923" cy="1631216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720" tIns="48960" rIns="81720" bIns="424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>
                <a:solidFill>
                  <a:srgbClr val="000000"/>
                </a:solidFill>
                <a:latin typeface="Bitstream Vera Sans Mono" pitchFamily="49" charset="0"/>
              </a:rPr>
              <a:t>ifdef</a:t>
            </a: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 WORLD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de-DE" sz="2000" dirty="0" smtClean="0">
                <a:solidFill>
                  <a:srgbClr val="000000"/>
                </a:solidFill>
                <a:latin typeface="Bitstream Vera Sans Mono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latin typeface="Bitstream Vera Sans Mono" pitchFamily="49" charset="0"/>
              </a:rPr>
              <a:t>main</a:t>
            </a:r>
            <a:r>
              <a:rPr lang="de-DE" sz="2000" dirty="0" smtClean="0">
                <a:solidFill>
                  <a:srgbClr val="000000"/>
                </a:solidFill>
                <a:latin typeface="Bitstream Vera Sans Mono" pitchFamily="49" charset="0"/>
              </a:rPr>
              <a:t>()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US" sz="2000" dirty="0" err="1" smtClean="0">
                <a:solidFill>
                  <a:srgbClr val="000000"/>
                </a:solidFill>
                <a:latin typeface="Bitstream Vera Sans Mono" pitchFamily="49" charset="0"/>
              </a:rPr>
              <a:t>printf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(“Hello World”);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}</a:t>
            </a:r>
          </a:p>
          <a:p>
            <a:pPr eaLnBrk="1"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endif</a:t>
            </a:r>
            <a:endParaRPr lang="en-US" sz="2000" b="1" dirty="0">
              <a:solidFill>
                <a:srgbClr val="000000"/>
              </a:solidFill>
              <a:latin typeface="Bitstream Vera Sans Mono" pitchFamily="49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7504" y="3886016"/>
            <a:ext cx="4178923" cy="1631216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720" tIns="48960" rIns="81720" bIns="424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de-DE" sz="2000" dirty="0" smtClean="0">
                <a:solidFill>
                  <a:srgbClr val="000000"/>
                </a:solidFill>
                <a:latin typeface="Bitstream Vera Sans Mono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latin typeface="Bitstream Vera Sans Mono" pitchFamily="49" charset="0"/>
              </a:rPr>
              <a:t>main</a:t>
            </a:r>
            <a:r>
              <a:rPr lang="de-DE" sz="2000" dirty="0" smtClean="0">
                <a:solidFill>
                  <a:srgbClr val="000000"/>
                </a:solidFill>
                <a:latin typeface="Bitstream Vera Sans Mono" pitchFamily="49" charset="0"/>
              </a:rPr>
              <a:t>()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ifdef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 WORLD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US" sz="2000" dirty="0" err="1" smtClean="0">
                <a:solidFill>
                  <a:srgbClr val="000000"/>
                </a:solidFill>
                <a:latin typeface="Bitstream Vera Sans Mono" pitchFamily="49" charset="0"/>
              </a:rPr>
              <a:t>printf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(“Hello World”);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endif</a:t>
            </a:r>
            <a:endParaRPr lang="en-US" sz="2000" b="1" dirty="0" smtClean="0">
              <a:solidFill>
                <a:srgbClr val="000000"/>
              </a:solidFill>
              <a:latin typeface="Bitstream Vera Sans Mono" pitchFamily="49" charset="0"/>
            </a:endParaRP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}</a:t>
            </a:r>
            <a:endParaRPr lang="de-DE" sz="2000" dirty="0">
              <a:solidFill>
                <a:srgbClr val="000000"/>
              </a:solidFill>
              <a:latin typeface="Bitstream Vera Sans Mono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0235" y="1039962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Annotations</a:t>
            </a:r>
            <a:endParaRPr lang="de-DE" sz="5400" dirty="0"/>
          </a:p>
        </p:txBody>
      </p:sp>
      <p:sp>
        <p:nvSpPr>
          <p:cNvPr id="14" name="TextBox 13"/>
          <p:cNvSpPr txBox="1"/>
          <p:nvPr/>
        </p:nvSpPr>
        <p:spPr>
          <a:xfrm>
            <a:off x="183601" y="6218148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Align with code structure</a:t>
            </a:r>
            <a:endParaRPr lang="de-DE" dirty="0"/>
          </a:p>
        </p:txBody>
      </p:sp>
      <p:grpSp>
        <p:nvGrpSpPr>
          <p:cNvPr id="16" name="Group 22"/>
          <p:cNvGrpSpPr>
            <a:grpSpLocks/>
          </p:cNvGrpSpPr>
          <p:nvPr/>
        </p:nvGrpSpPr>
        <p:grpSpPr bwMode="auto">
          <a:xfrm>
            <a:off x="5191273" y="5290289"/>
            <a:ext cx="2405063" cy="1270941"/>
            <a:chOff x="4294581" y="1052736"/>
            <a:chExt cx="4632704" cy="2448272"/>
          </a:xfrm>
        </p:grpSpPr>
        <p:cxnSp>
          <p:nvCxnSpPr>
            <p:cNvPr id="18" name="Straight Connector 17"/>
            <p:cNvCxnSpPr>
              <a:stCxn id="24" idx="2"/>
              <a:endCxn id="33" idx="0"/>
            </p:cNvCxnSpPr>
            <p:nvPr/>
          </p:nvCxnSpPr>
          <p:spPr>
            <a:xfrm flipH="1">
              <a:off x="4762931" y="1484597"/>
              <a:ext cx="2149651" cy="360414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>
              <a:stCxn id="24" idx="2"/>
              <a:endCxn id="31" idx="0"/>
            </p:cNvCxnSpPr>
            <p:nvPr/>
          </p:nvCxnSpPr>
          <p:spPr>
            <a:xfrm flipH="1">
              <a:off x="6131468" y="1484597"/>
              <a:ext cx="781114" cy="363590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stCxn id="24" idx="2"/>
              <a:endCxn id="32" idx="0"/>
            </p:cNvCxnSpPr>
            <p:nvPr/>
          </p:nvCxnSpPr>
          <p:spPr>
            <a:xfrm>
              <a:off x="6912582" y="1484597"/>
              <a:ext cx="382619" cy="360414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>
              <a:stCxn id="24" idx="2"/>
              <a:endCxn id="36" idx="0"/>
            </p:cNvCxnSpPr>
            <p:nvPr/>
          </p:nvCxnSpPr>
          <p:spPr>
            <a:xfrm>
              <a:off x="6912582" y="1484597"/>
              <a:ext cx="1546352" cy="360414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>
              <a:stCxn id="36" idx="2"/>
              <a:endCxn id="25" idx="0"/>
            </p:cNvCxnSpPr>
            <p:nvPr/>
          </p:nvCxnSpPr>
          <p:spPr>
            <a:xfrm>
              <a:off x="8458934" y="2276873"/>
              <a:ext cx="0" cy="215931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3" name="Straight Connector 22"/>
            <p:cNvCxnSpPr>
              <a:stCxn id="25" idx="2"/>
              <a:endCxn id="26" idx="0"/>
            </p:cNvCxnSpPr>
            <p:nvPr/>
          </p:nvCxnSpPr>
          <p:spPr>
            <a:xfrm>
              <a:off x="8458934" y="2924664"/>
              <a:ext cx="0" cy="144482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444232" y="1052736"/>
              <a:ext cx="936702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 err="1"/>
                <a:t>greet.c</a:t>
              </a:r>
              <a:endParaRPr lang="en-US" sz="500" dirty="0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990583" y="2492803"/>
              <a:ext cx="936702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/>
                <a:t>printf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990583" y="3069147"/>
              <a:ext cx="936702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 err="1"/>
                <a:t>msg</a:t>
              </a:r>
              <a:endParaRPr lang="en-US" sz="500" dirty="0"/>
            </a:p>
          </p:txBody>
        </p:sp>
        <p:cxnSp>
          <p:nvCxnSpPr>
            <p:cNvPr id="27" name="Straight Connector 26"/>
            <p:cNvCxnSpPr>
              <a:stCxn id="31" idx="2"/>
              <a:endCxn id="34" idx="0"/>
            </p:cNvCxnSpPr>
            <p:nvPr/>
          </p:nvCxnSpPr>
          <p:spPr>
            <a:xfrm flipH="1">
              <a:off x="5615489" y="2280048"/>
              <a:ext cx="515979" cy="212755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31" idx="2"/>
              <a:endCxn id="37" idx="0"/>
            </p:cNvCxnSpPr>
            <p:nvPr/>
          </p:nvCxnSpPr>
          <p:spPr>
            <a:xfrm>
              <a:off x="6131468" y="2280048"/>
              <a:ext cx="195279" cy="212755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32" idx="2"/>
              <a:endCxn id="35" idx="0"/>
            </p:cNvCxnSpPr>
            <p:nvPr/>
          </p:nvCxnSpPr>
          <p:spPr>
            <a:xfrm flipH="1">
              <a:off x="7038005" y="2276873"/>
              <a:ext cx="257196" cy="215931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>
              <a:stCxn id="32" idx="2"/>
              <a:endCxn id="38" idx="0"/>
            </p:cNvCxnSpPr>
            <p:nvPr/>
          </p:nvCxnSpPr>
          <p:spPr>
            <a:xfrm>
              <a:off x="7295201" y="2276873"/>
              <a:ext cx="452474" cy="215931"/>
            </a:xfrm>
            <a:prstGeom prst="lin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cxnSp>
        <p:sp>
          <p:nvSpPr>
            <p:cNvPr id="31" name="Rectangle 30"/>
            <p:cNvSpPr/>
            <p:nvPr/>
          </p:nvSpPr>
          <p:spPr>
            <a:xfrm>
              <a:off x="5663118" y="1848187"/>
              <a:ext cx="936702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/>
                <a:t>V</a:t>
              </a:r>
              <a:r>
                <a:rPr lang="en-US" sz="500" baseline="-25000" dirty="0"/>
                <a:t>WORLD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826850" y="1845011"/>
              <a:ext cx="936702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/>
                <a:t>V</a:t>
              </a:r>
              <a:r>
                <a:rPr lang="en-US" sz="500" baseline="-25000" dirty="0"/>
                <a:t>BYE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294581" y="1845011"/>
              <a:ext cx="936702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b="1" dirty="0"/>
                <a:t>printf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148726" y="2492803"/>
              <a:ext cx="935114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b="1" dirty="0" err="1"/>
                <a:t>msg</a:t>
              </a:r>
              <a:endParaRPr lang="en-US" sz="500" b="1" dirty="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569654" y="2492803"/>
              <a:ext cx="936702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b="1" dirty="0" err="1"/>
                <a:t>msg</a:t>
              </a:r>
              <a:endParaRPr lang="en-US" sz="500" b="1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990583" y="1845011"/>
              <a:ext cx="936702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b="1" dirty="0"/>
                <a:t>main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169571" y="2492803"/>
              <a:ext cx="315939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l-GR" sz="500" dirty="0"/>
                <a:t>ε</a:t>
              </a:r>
              <a:endParaRPr lang="en-US" sz="5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590501" y="2492803"/>
              <a:ext cx="315938" cy="43186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l-GR" sz="500" dirty="0"/>
                <a:t>ε</a:t>
              </a:r>
              <a:endParaRPr lang="en-US" sz="500" dirty="0"/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24214" y="5651548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Align with variability model</a:t>
            </a:r>
            <a:endParaRPr lang="de-DE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53" r="4337" b="3350"/>
          <a:stretch/>
        </p:blipFill>
        <p:spPr bwMode="auto">
          <a:xfrm>
            <a:off x="5047963" y="2329587"/>
            <a:ext cx="2767569" cy="266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5161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601" y="116632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Disciplined</a:t>
            </a:r>
            <a:endParaRPr lang="de-DE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07504" y="2089154"/>
            <a:ext cx="4178923" cy="1631216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720" tIns="48960" rIns="81720" bIns="424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#</a:t>
            </a:r>
            <a:r>
              <a:rPr 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ifdef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 WORLD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int</a:t>
            </a:r>
            <a:r>
              <a:rPr lang="de-DE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 </a:t>
            </a:r>
            <a:r>
              <a:rPr lang="de-DE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main</a:t>
            </a:r>
            <a:r>
              <a:rPr lang="de-DE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()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	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	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printf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(“Hello World”);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}</a:t>
            </a:r>
          </a:p>
          <a:p>
            <a:pPr eaLnBrk="1"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endif</a:t>
            </a:r>
            <a:endParaRPr 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Bitstream Vera Sans Mono" pitchFamily="49" charset="0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499992" y="2085816"/>
            <a:ext cx="4576149" cy="2862322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720" tIns="48960" rIns="81720" bIns="424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de-DE" sz="2000" dirty="0" smtClean="0">
                <a:solidFill>
                  <a:srgbClr val="000000"/>
                </a:solidFill>
                <a:latin typeface="Bitstream Vera Sans Mono" pitchFamily="49" charset="0"/>
              </a:rPr>
              <a:t> </a:t>
            </a:r>
            <a:r>
              <a:rPr lang="de-DE" sz="2000" dirty="0" err="1" smtClean="0">
                <a:solidFill>
                  <a:srgbClr val="000000"/>
                </a:solidFill>
                <a:latin typeface="Bitstream Vera Sans Mono" pitchFamily="49" charset="0"/>
              </a:rPr>
              <a:t>main</a:t>
            </a:r>
            <a:r>
              <a:rPr lang="de-DE" sz="2000" dirty="0" smtClean="0">
                <a:solidFill>
                  <a:srgbClr val="000000"/>
                </a:solidFill>
                <a:latin typeface="Bitstream Vera Sans Mono" pitchFamily="49" charset="0"/>
              </a:rPr>
              <a:t>()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ifdef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 DYNAMIC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   if (enabled)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endif</a:t>
            </a:r>
            <a:endParaRPr lang="en-US" sz="2000" b="1" dirty="0" smtClean="0">
              <a:solidFill>
                <a:srgbClr val="000000"/>
              </a:solidFill>
              <a:latin typeface="Bitstream Vera Sans Mono" pitchFamily="49" charset="0"/>
            </a:endParaRP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en-US" sz="2000" dirty="0" err="1" smtClean="0">
                <a:solidFill>
                  <a:srgbClr val="000000"/>
                </a:solidFill>
                <a:latin typeface="Bitstream Vera Sans Mono" pitchFamily="49" charset="0"/>
              </a:rPr>
              <a:t>printf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(“Hello World”);</a:t>
            </a:r>
          </a:p>
          <a:p>
            <a:pPr eaLnBrk="1"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>
                <a:solidFill>
                  <a:srgbClr val="000000"/>
                </a:solidFill>
                <a:latin typeface="Bitstream Vera Sans Mono" pitchFamily="49" charset="0"/>
              </a:rPr>
              <a:t>ifdef</a:t>
            </a: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DYNAIC</a:t>
            </a:r>
          </a:p>
          <a:p>
            <a:pPr eaLnBrk="1">
              <a:buClr>
                <a:srgbClr val="000000"/>
              </a:buClr>
              <a:buSzPct val="100000"/>
            </a:pP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	}</a:t>
            </a:r>
            <a:endParaRPr lang="en-US" sz="2000" dirty="0">
              <a:solidFill>
                <a:srgbClr val="000000"/>
              </a:solidFill>
              <a:latin typeface="Bitstream Vera Sans Mono" pitchFamily="49" charset="0"/>
            </a:endParaRP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endif</a:t>
            </a:r>
            <a:endParaRPr lang="en-US" sz="2000" b="1" dirty="0" smtClean="0">
              <a:solidFill>
                <a:srgbClr val="000000"/>
              </a:solidFill>
              <a:latin typeface="Bitstream Vera Sans Mono" pitchFamily="49" charset="0"/>
            </a:endParaRP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}</a:t>
            </a:r>
            <a:endParaRPr lang="de-DE" sz="2000" dirty="0">
              <a:solidFill>
                <a:srgbClr val="000000"/>
              </a:solidFill>
              <a:latin typeface="Bitstream Vera Sans Mono" pitchFamily="49" charset="0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07504" y="3886016"/>
            <a:ext cx="4178923" cy="1631216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720" tIns="48960" rIns="81720" bIns="424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int</a:t>
            </a:r>
            <a:r>
              <a:rPr lang="de-DE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 </a:t>
            </a:r>
            <a:r>
              <a:rPr lang="de-DE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main</a:t>
            </a:r>
            <a:r>
              <a:rPr lang="de-DE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()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ifdef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 WORLD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	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	</a:t>
            </a:r>
            <a:r>
              <a:rPr lang="en-US" sz="20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printf</a:t>
            </a: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(“Hello World”);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endif</a:t>
            </a:r>
            <a:endParaRPr lang="en-US" sz="2000" b="1" dirty="0" smtClean="0">
              <a:solidFill>
                <a:schemeClr val="tx1">
                  <a:lumMod val="50000"/>
                  <a:lumOff val="50000"/>
                </a:schemeClr>
              </a:solidFill>
              <a:latin typeface="Bitstream Vera Sans Mono" pitchFamily="49" charset="0"/>
            </a:endParaRP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Bitstream Vera Sans Mono" pitchFamily="49" charset="0"/>
              </a:rPr>
              <a:t>}</a:t>
            </a:r>
            <a:endParaRPr lang="de-DE" sz="2000" dirty="0">
              <a:solidFill>
                <a:schemeClr val="tx1">
                  <a:lumMod val="50000"/>
                  <a:lumOff val="50000"/>
                </a:schemeClr>
              </a:solidFill>
              <a:latin typeface="Bitstream Vera Sans Mono" pitchFamily="49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80235" y="1039962"/>
            <a:ext cx="38395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Annotations</a:t>
            </a:r>
            <a:endParaRPr lang="de-DE" sz="5400" dirty="0"/>
          </a:p>
        </p:txBody>
      </p:sp>
      <p:sp>
        <p:nvSpPr>
          <p:cNvPr id="13" name="TextBox 12"/>
          <p:cNvSpPr txBox="1"/>
          <p:nvPr/>
        </p:nvSpPr>
        <p:spPr>
          <a:xfrm>
            <a:off x="4774964" y="116632"/>
            <a:ext cx="4301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400" dirty="0" smtClean="0"/>
              <a:t>Undisciplined</a:t>
            </a:r>
            <a:endParaRPr lang="de-DE" sz="5400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4499992" y="5110152"/>
            <a:ext cx="4576149" cy="1631216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wrap="square" lIns="81720" tIns="48960" rIns="81720" bIns="424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de-DE" sz="2000" b="1" dirty="0" smtClean="0">
                <a:solidFill>
                  <a:srgbClr val="000000"/>
                </a:solidFill>
                <a:latin typeface="Bitstream Vera Sans Mono" pitchFamily="49" charset="0"/>
              </a:rPr>
              <a:t> a = </a:t>
            </a:r>
            <a:endParaRPr lang="de-DE" sz="2000" dirty="0" smtClean="0">
              <a:solidFill>
                <a:srgbClr val="000000"/>
              </a:solidFill>
              <a:latin typeface="Bitstream Vera Sans Mono" pitchFamily="49" charset="0"/>
            </a:endParaRP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ifdef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 DYNAMIC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   enabled? 3 : 4 +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 dirty="0" smtClean="0">
                <a:solidFill>
                  <a:srgbClr val="000000"/>
                </a:solidFill>
                <a:latin typeface="Bitstream Vera Sans Mono" pitchFamily="49" charset="0"/>
              </a:rPr>
              <a:t>#</a:t>
            </a:r>
            <a:r>
              <a:rPr lang="en-US" sz="2000" b="1" dirty="0" err="1" smtClean="0">
                <a:solidFill>
                  <a:srgbClr val="000000"/>
                </a:solidFill>
                <a:latin typeface="Bitstream Vera Sans Mono" pitchFamily="49" charset="0"/>
              </a:rPr>
              <a:t>endif</a:t>
            </a:r>
            <a:endParaRPr lang="en-US" sz="2000" b="1" dirty="0" smtClean="0">
              <a:solidFill>
                <a:srgbClr val="000000"/>
              </a:solidFill>
              <a:latin typeface="Bitstream Vera Sans Mono" pitchFamily="49" charset="0"/>
            </a:endParaRP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US" sz="2000" dirty="0" smtClean="0">
                <a:solidFill>
                  <a:srgbClr val="000000"/>
                </a:solidFill>
                <a:latin typeface="Bitstream Vera Sans Mono" pitchFamily="49" charset="0"/>
              </a:rPr>
              <a:t>	5;</a:t>
            </a:r>
            <a:endParaRPr lang="de-DE" sz="2000" dirty="0">
              <a:solidFill>
                <a:srgbClr val="000000"/>
              </a:solidFill>
              <a:latin typeface="Bitstream Vera Sans Mono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3601" y="6218148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Align with code structure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214" y="5651548"/>
            <a:ext cx="4403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Align with variability model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1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47638" y="1036910"/>
            <a:ext cx="6008687" cy="5632450"/>
          </a:xfrm>
          <a:prstGeom prst="rect">
            <a:avLst/>
          </a:prstGeom>
          <a:solidFill>
            <a:srgbClr val="FFFFFF"/>
          </a:solidFill>
          <a:ln w="12600">
            <a:solidFill>
              <a:srgbClr val="000000"/>
            </a:solidFill>
            <a:miter lim="800000"/>
            <a:headEnd/>
            <a:tailEnd/>
          </a:ln>
        </p:spPr>
        <p:txBody>
          <a:bodyPr lIns="81720" tIns="48960" rIns="81720" bIns="4248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static int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_rep_queue_filedone(...)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DB_ENV *dbenv;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REP *rep;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__rep_fileinfo_args *rfp; {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#ifndef 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HAVE_QUEUE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COMPQUIET(rep, 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NULL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COMPQUIET(rfp, 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NULL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return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(__db_no_queue_am(dbenv));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#else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db_pgno_t first, last;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u_int32_t flags;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 empty, ret, t_ret;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#ifdef </a:t>
            </a: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DIAGNOSTIC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DB_MSGBUF mb; 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#endif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de-DE" sz="2000" i="1">
                <a:solidFill>
                  <a:srgbClr val="000000"/>
                </a:solidFill>
                <a:latin typeface="Bitstream Vera Sans Mono" pitchFamily="49" charset="0"/>
              </a:rPr>
              <a:t>// over 100 lines of add. code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>
                <a:solidFill>
                  <a:srgbClr val="000000"/>
                </a:solidFill>
                <a:latin typeface="Bitstream Vera Sans Mono" pitchFamily="49" charset="0"/>
              </a:rPr>
              <a:t>	}</a:t>
            </a:r>
          </a:p>
          <a:p>
            <a:pPr eaLnBrk="1"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de-DE" sz="2000" b="1">
                <a:solidFill>
                  <a:srgbClr val="000000"/>
                </a:solidFill>
                <a:latin typeface="Bitstream Vera Sans Mono" pitchFamily="49" charset="0"/>
              </a:rPr>
              <a:t>#endif</a:t>
            </a:r>
          </a:p>
        </p:txBody>
      </p:sp>
      <p:sp>
        <p:nvSpPr>
          <p:cNvPr id="17414" name="Oval 6"/>
          <p:cNvSpPr>
            <a:spLocks noChangeArrowheads="1"/>
          </p:cNvSpPr>
          <p:nvPr/>
        </p:nvSpPr>
        <p:spPr bwMode="auto">
          <a:xfrm>
            <a:off x="180975" y="5970860"/>
            <a:ext cx="287338" cy="287338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7415" name="Oval 7"/>
          <p:cNvSpPr>
            <a:spLocks noChangeArrowheads="1"/>
          </p:cNvSpPr>
          <p:nvPr/>
        </p:nvSpPr>
        <p:spPr bwMode="auto">
          <a:xfrm>
            <a:off x="4572000" y="2010048"/>
            <a:ext cx="287338" cy="287337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76083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1800" y="1773238"/>
            <a:ext cx="5732463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6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Variability</a:t>
            </a:r>
            <a:r>
              <a:rPr lang="de-DE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-Aware</a:t>
            </a:r>
            <a:endParaRPr lang="de-DE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137275" y="1641475"/>
            <a:ext cx="3036888" cy="4524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Parser</a:t>
            </a:r>
          </a:p>
          <a:p>
            <a:pPr>
              <a:defRPr/>
            </a:pPr>
            <a:r>
              <a:rPr lang="de-DE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Type System</a:t>
            </a:r>
          </a:p>
          <a:p>
            <a:pPr>
              <a:defRPr/>
            </a:pP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Static</a:t>
            </a: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Analysis</a:t>
            </a:r>
          </a:p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Bug </a:t>
            </a: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Finding</a:t>
            </a:r>
            <a:endParaRPr lang="de-DE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defRPr/>
            </a:pP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Testing</a:t>
            </a:r>
            <a:endParaRPr lang="de-DE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Model </a:t>
            </a: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Checking</a:t>
            </a:r>
            <a:endParaRPr lang="de-DE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Theorem </a:t>
            </a: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Proving</a:t>
            </a:r>
            <a:endParaRPr lang="de-DE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…</a:t>
            </a:r>
          </a:p>
          <a:p>
            <a:pPr>
              <a:defRPr/>
            </a:pPr>
            <a:endParaRPr lang="de-DE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012950"/>
            <a:ext cx="49784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400675" y="3284538"/>
            <a:ext cx="4067175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6"/>
                </a:solidFill>
              </a:rPr>
              <a:t>Conflicts</a:t>
            </a:r>
            <a:endParaRPr lang="en-US" dirty="0">
              <a:solidFill>
                <a:schemeClr val="accent6"/>
              </a:solidFill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012950"/>
            <a:ext cx="49784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7" name="Freeform 16"/>
          <p:cNvSpPr/>
          <p:nvPr/>
        </p:nvSpPr>
        <p:spPr>
          <a:xfrm>
            <a:off x="179388" y="2312988"/>
            <a:ext cx="628650" cy="3532187"/>
          </a:xfrm>
          <a:custGeom>
            <a:avLst/>
            <a:gdLst>
              <a:gd name="connsiteX0" fmla="*/ 628952 w 628952"/>
              <a:gd name="connsiteY0" fmla="*/ 2569029 h 2604106"/>
              <a:gd name="connsiteX1" fmla="*/ 120952 w 628952"/>
              <a:gd name="connsiteY1" fmla="*/ 2249715 h 2604106"/>
              <a:gd name="connsiteX2" fmla="*/ 55638 w 628952"/>
              <a:gd name="connsiteY2" fmla="*/ 442686 h 2604106"/>
              <a:gd name="connsiteX3" fmla="*/ 454781 w 628952"/>
              <a:gd name="connsiteY3" fmla="*/ 0 h 260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952" h="2604106">
                <a:moveTo>
                  <a:pt x="628952" y="2569029"/>
                </a:moveTo>
                <a:cubicBezTo>
                  <a:pt x="422728" y="2586567"/>
                  <a:pt x="216504" y="2604106"/>
                  <a:pt x="120952" y="2249715"/>
                </a:cubicBezTo>
                <a:cubicBezTo>
                  <a:pt x="25400" y="1895325"/>
                  <a:pt x="0" y="817639"/>
                  <a:pt x="55638" y="442686"/>
                </a:cubicBezTo>
                <a:cubicBezTo>
                  <a:pt x="111276" y="67733"/>
                  <a:pt x="382210" y="68943"/>
                  <a:pt x="454781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2160588" y="4508500"/>
            <a:ext cx="363537" cy="1206500"/>
          </a:xfrm>
          <a:custGeom>
            <a:avLst/>
            <a:gdLst>
              <a:gd name="connsiteX0" fmla="*/ 362857 w 362857"/>
              <a:gd name="connsiteY0" fmla="*/ 827314 h 827314"/>
              <a:gd name="connsiteX1" fmla="*/ 58057 w 362857"/>
              <a:gd name="connsiteY1" fmla="*/ 232229 h 827314"/>
              <a:gd name="connsiteX2" fmla="*/ 14514 w 362857"/>
              <a:gd name="connsiteY2" fmla="*/ 0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57" h="827314">
                <a:moveTo>
                  <a:pt x="362857" y="827314"/>
                </a:moveTo>
                <a:cubicBezTo>
                  <a:pt x="239485" y="598714"/>
                  <a:pt x="116114" y="370115"/>
                  <a:pt x="58057" y="232229"/>
                </a:cubicBezTo>
                <a:cubicBezTo>
                  <a:pt x="0" y="94343"/>
                  <a:pt x="14514" y="0"/>
                  <a:pt x="14514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386013" y="3536950"/>
            <a:ext cx="277812" cy="2171700"/>
          </a:xfrm>
          <a:custGeom>
            <a:avLst/>
            <a:gdLst>
              <a:gd name="connsiteX0" fmla="*/ 145143 w 278190"/>
              <a:gd name="connsiteY0" fmla="*/ 1451428 h 1451428"/>
              <a:gd name="connsiteX1" fmla="*/ 254000 w 278190"/>
              <a:gd name="connsiteY1" fmla="*/ 747485 h 1451428"/>
              <a:gd name="connsiteX2" fmla="*/ 0 w 278190"/>
              <a:gd name="connsiteY2" fmla="*/ 0 h 145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90" h="1451428">
                <a:moveTo>
                  <a:pt x="145143" y="1451428"/>
                </a:moveTo>
                <a:cubicBezTo>
                  <a:pt x="211666" y="1220409"/>
                  <a:pt x="278190" y="989390"/>
                  <a:pt x="254000" y="747485"/>
                </a:cubicBezTo>
                <a:cubicBezTo>
                  <a:pt x="229810" y="505580"/>
                  <a:pt x="0" y="0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Freeform 18"/>
          <p:cNvSpPr/>
          <p:nvPr/>
        </p:nvSpPr>
        <p:spPr>
          <a:xfrm>
            <a:off x="5832475" y="3298825"/>
            <a:ext cx="611188" cy="1030288"/>
          </a:xfrm>
          <a:custGeom>
            <a:avLst/>
            <a:gdLst>
              <a:gd name="connsiteX0" fmla="*/ 145143 w 278190"/>
              <a:gd name="connsiteY0" fmla="*/ 1451428 h 1451428"/>
              <a:gd name="connsiteX1" fmla="*/ 254000 w 278190"/>
              <a:gd name="connsiteY1" fmla="*/ 747485 h 1451428"/>
              <a:gd name="connsiteX2" fmla="*/ 0 w 278190"/>
              <a:gd name="connsiteY2" fmla="*/ 0 h 1451428"/>
              <a:gd name="connsiteX0" fmla="*/ 145143 w 300365"/>
              <a:gd name="connsiteY0" fmla="*/ 1451428 h 1451428"/>
              <a:gd name="connsiteX1" fmla="*/ 278190 w 300365"/>
              <a:gd name="connsiteY1" fmla="*/ 1106987 h 1451428"/>
              <a:gd name="connsiteX2" fmla="*/ 254000 w 300365"/>
              <a:gd name="connsiteY2" fmla="*/ 747485 h 1451428"/>
              <a:gd name="connsiteX3" fmla="*/ 0 w 300365"/>
              <a:gd name="connsiteY3" fmla="*/ 0 h 1451428"/>
              <a:gd name="connsiteX0" fmla="*/ 1495 w 322018"/>
              <a:gd name="connsiteY0" fmla="*/ 721948 h 1111243"/>
              <a:gd name="connsiteX1" fmla="*/ 279685 w 322018"/>
              <a:gd name="connsiteY1" fmla="*/ 1106987 h 1111243"/>
              <a:gd name="connsiteX2" fmla="*/ 255495 w 322018"/>
              <a:gd name="connsiteY2" fmla="*/ 747485 h 1111243"/>
              <a:gd name="connsiteX3" fmla="*/ 1495 w 322018"/>
              <a:gd name="connsiteY3" fmla="*/ 0 h 1111243"/>
              <a:gd name="connsiteX0" fmla="*/ 0 w 254000"/>
              <a:gd name="connsiteY0" fmla="*/ 721948 h 867810"/>
              <a:gd name="connsiteX1" fmla="*/ 254000 w 254000"/>
              <a:gd name="connsiteY1" fmla="*/ 747485 h 867810"/>
              <a:gd name="connsiteX2" fmla="*/ 0 w 254000"/>
              <a:gd name="connsiteY2" fmla="*/ 0 h 867810"/>
              <a:gd name="connsiteX0" fmla="*/ 0 w 468052"/>
              <a:gd name="connsiteY0" fmla="*/ 721948 h 727268"/>
              <a:gd name="connsiteX1" fmla="*/ 468052 w 468052"/>
              <a:gd name="connsiteY1" fmla="*/ 312845 h 727268"/>
              <a:gd name="connsiteX2" fmla="*/ 0 w 468052"/>
              <a:gd name="connsiteY2" fmla="*/ 0 h 727268"/>
              <a:gd name="connsiteX0" fmla="*/ 0 w 468052"/>
              <a:gd name="connsiteY0" fmla="*/ 721948 h 727268"/>
              <a:gd name="connsiteX1" fmla="*/ 468052 w 468052"/>
              <a:gd name="connsiteY1" fmla="*/ 312845 h 727268"/>
              <a:gd name="connsiteX2" fmla="*/ 0 w 468052"/>
              <a:gd name="connsiteY2" fmla="*/ 0 h 727268"/>
              <a:gd name="connsiteX0" fmla="*/ 0 w 546061"/>
              <a:gd name="connsiteY0" fmla="*/ 721948 h 721948"/>
              <a:gd name="connsiteX1" fmla="*/ 468052 w 546061"/>
              <a:gd name="connsiteY1" fmla="*/ 625690 h 721948"/>
              <a:gd name="connsiteX2" fmla="*/ 468052 w 546061"/>
              <a:gd name="connsiteY2" fmla="*/ 312845 h 721948"/>
              <a:gd name="connsiteX3" fmla="*/ 0 w 546061"/>
              <a:gd name="connsiteY3" fmla="*/ 0 h 721948"/>
              <a:gd name="connsiteX0" fmla="*/ 0 w 534059"/>
              <a:gd name="connsiteY0" fmla="*/ 906446 h 930513"/>
              <a:gd name="connsiteX1" fmla="*/ 468052 w 534059"/>
              <a:gd name="connsiteY1" fmla="*/ 810188 h 930513"/>
              <a:gd name="connsiteX2" fmla="*/ 396044 w 534059"/>
              <a:gd name="connsiteY2" fmla="*/ 184498 h 930513"/>
              <a:gd name="connsiteX3" fmla="*/ 0 w 534059"/>
              <a:gd name="connsiteY3" fmla="*/ 184498 h 930513"/>
              <a:gd name="connsiteX0" fmla="*/ 0 w 528059"/>
              <a:gd name="connsiteY0" fmla="*/ 721948 h 721948"/>
              <a:gd name="connsiteX1" fmla="*/ 468052 w 528059"/>
              <a:gd name="connsiteY1" fmla="*/ 625690 h 721948"/>
              <a:gd name="connsiteX2" fmla="*/ 360040 w 528059"/>
              <a:gd name="connsiteY2" fmla="*/ 192521 h 721948"/>
              <a:gd name="connsiteX3" fmla="*/ 0 w 528059"/>
              <a:gd name="connsiteY3" fmla="*/ 0 h 721948"/>
              <a:gd name="connsiteX0" fmla="*/ 0 w 528059"/>
              <a:gd name="connsiteY0" fmla="*/ 721948 h 721948"/>
              <a:gd name="connsiteX1" fmla="*/ 468052 w 528059"/>
              <a:gd name="connsiteY1" fmla="*/ 625690 h 721948"/>
              <a:gd name="connsiteX2" fmla="*/ 360040 w 528059"/>
              <a:gd name="connsiteY2" fmla="*/ 192521 h 721948"/>
              <a:gd name="connsiteX3" fmla="*/ 0 w 528059"/>
              <a:gd name="connsiteY3" fmla="*/ 0 h 721948"/>
              <a:gd name="connsiteX0" fmla="*/ 0 w 587825"/>
              <a:gd name="connsiteY0" fmla="*/ 721948 h 721948"/>
              <a:gd name="connsiteX1" fmla="*/ 468052 w 587825"/>
              <a:gd name="connsiteY1" fmla="*/ 625690 h 721948"/>
              <a:gd name="connsiteX2" fmla="*/ 528059 w 587825"/>
              <a:gd name="connsiteY2" fmla="*/ 192521 h 721948"/>
              <a:gd name="connsiteX3" fmla="*/ 0 w 587825"/>
              <a:gd name="connsiteY3" fmla="*/ 0 h 721948"/>
              <a:gd name="connsiteX0" fmla="*/ 0 w 540060"/>
              <a:gd name="connsiteY0" fmla="*/ 721948 h 721948"/>
              <a:gd name="connsiteX1" fmla="*/ 468052 w 540060"/>
              <a:gd name="connsiteY1" fmla="*/ 625690 h 721948"/>
              <a:gd name="connsiteX2" fmla="*/ 432048 w 540060"/>
              <a:gd name="connsiteY2" fmla="*/ 192521 h 721948"/>
              <a:gd name="connsiteX3" fmla="*/ 0 w 540060"/>
              <a:gd name="connsiteY3" fmla="*/ 0 h 721948"/>
              <a:gd name="connsiteX0" fmla="*/ 0 w 540060"/>
              <a:gd name="connsiteY0" fmla="*/ 688580 h 688580"/>
              <a:gd name="connsiteX1" fmla="*/ 468052 w 540060"/>
              <a:gd name="connsiteY1" fmla="*/ 592322 h 688580"/>
              <a:gd name="connsiteX2" fmla="*/ 432048 w 540060"/>
              <a:gd name="connsiteY2" fmla="*/ 159153 h 688580"/>
              <a:gd name="connsiteX3" fmla="*/ 0 w 540060"/>
              <a:gd name="connsiteY3" fmla="*/ 38828 h 688580"/>
              <a:gd name="connsiteX0" fmla="*/ 0 w 530560"/>
              <a:gd name="connsiteY0" fmla="*/ 688580 h 688580"/>
              <a:gd name="connsiteX1" fmla="*/ 468052 w 530560"/>
              <a:gd name="connsiteY1" fmla="*/ 592322 h 688580"/>
              <a:gd name="connsiteX2" fmla="*/ 432048 w 530560"/>
              <a:gd name="connsiteY2" fmla="*/ 159153 h 688580"/>
              <a:gd name="connsiteX3" fmla="*/ 0 w 530560"/>
              <a:gd name="connsiteY3" fmla="*/ 38828 h 688580"/>
              <a:gd name="connsiteX0" fmla="*/ 0 w 530560"/>
              <a:gd name="connsiteY0" fmla="*/ 688580 h 688580"/>
              <a:gd name="connsiteX1" fmla="*/ 468052 w 530560"/>
              <a:gd name="connsiteY1" fmla="*/ 592322 h 688580"/>
              <a:gd name="connsiteX2" fmla="*/ 432048 w 530560"/>
              <a:gd name="connsiteY2" fmla="*/ 159153 h 688580"/>
              <a:gd name="connsiteX3" fmla="*/ 0 w 530560"/>
              <a:gd name="connsiteY3" fmla="*/ 38828 h 688580"/>
              <a:gd name="connsiteX0" fmla="*/ 0 w 530560"/>
              <a:gd name="connsiteY0" fmla="*/ 688580 h 688580"/>
              <a:gd name="connsiteX1" fmla="*/ 468052 w 530560"/>
              <a:gd name="connsiteY1" fmla="*/ 592322 h 688580"/>
              <a:gd name="connsiteX2" fmla="*/ 432048 w 530560"/>
              <a:gd name="connsiteY2" fmla="*/ 159153 h 688580"/>
              <a:gd name="connsiteX3" fmla="*/ 0 w 530560"/>
              <a:gd name="connsiteY3" fmla="*/ 38828 h 688580"/>
              <a:gd name="connsiteX0" fmla="*/ 0 w 530560"/>
              <a:gd name="connsiteY0" fmla="*/ 688580 h 704623"/>
              <a:gd name="connsiteX1" fmla="*/ 108012 w 530560"/>
              <a:gd name="connsiteY1" fmla="*/ 688580 h 704623"/>
              <a:gd name="connsiteX2" fmla="*/ 468052 w 530560"/>
              <a:gd name="connsiteY2" fmla="*/ 592322 h 704623"/>
              <a:gd name="connsiteX3" fmla="*/ 432048 w 530560"/>
              <a:gd name="connsiteY3" fmla="*/ 159153 h 704623"/>
              <a:gd name="connsiteX4" fmla="*/ 0 w 530560"/>
              <a:gd name="connsiteY4" fmla="*/ 38828 h 704623"/>
              <a:gd name="connsiteX0" fmla="*/ 0 w 530560"/>
              <a:gd name="connsiteY0" fmla="*/ 688580 h 704623"/>
              <a:gd name="connsiteX1" fmla="*/ 108012 w 530560"/>
              <a:gd name="connsiteY1" fmla="*/ 688580 h 704623"/>
              <a:gd name="connsiteX2" fmla="*/ 468052 w 530560"/>
              <a:gd name="connsiteY2" fmla="*/ 592322 h 704623"/>
              <a:gd name="connsiteX3" fmla="*/ 432048 w 530560"/>
              <a:gd name="connsiteY3" fmla="*/ 159153 h 704623"/>
              <a:gd name="connsiteX4" fmla="*/ 0 w 530560"/>
              <a:gd name="connsiteY4" fmla="*/ 38828 h 704623"/>
              <a:gd name="connsiteX0" fmla="*/ 0 w 611363"/>
              <a:gd name="connsiteY0" fmla="*/ 688580 h 688580"/>
              <a:gd name="connsiteX1" fmla="*/ 108012 w 611363"/>
              <a:gd name="connsiteY1" fmla="*/ 688580 h 688580"/>
              <a:gd name="connsiteX2" fmla="*/ 468052 w 611363"/>
              <a:gd name="connsiteY2" fmla="*/ 592322 h 688580"/>
              <a:gd name="connsiteX3" fmla="*/ 432048 w 611363"/>
              <a:gd name="connsiteY3" fmla="*/ 159153 h 688580"/>
              <a:gd name="connsiteX4" fmla="*/ 0 w 611363"/>
              <a:gd name="connsiteY4" fmla="*/ 38828 h 688580"/>
              <a:gd name="connsiteX0" fmla="*/ 0 w 611363"/>
              <a:gd name="connsiteY0" fmla="*/ 688580 h 688580"/>
              <a:gd name="connsiteX1" fmla="*/ 108012 w 611363"/>
              <a:gd name="connsiteY1" fmla="*/ 688580 h 688580"/>
              <a:gd name="connsiteX2" fmla="*/ 468052 w 611363"/>
              <a:gd name="connsiteY2" fmla="*/ 592322 h 688580"/>
              <a:gd name="connsiteX3" fmla="*/ 432048 w 611363"/>
              <a:gd name="connsiteY3" fmla="*/ 159153 h 688580"/>
              <a:gd name="connsiteX4" fmla="*/ 0 w 611363"/>
              <a:gd name="connsiteY4" fmla="*/ 38828 h 68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63" h="688580">
                <a:moveTo>
                  <a:pt x="0" y="688580"/>
                </a:moveTo>
                <a:cubicBezTo>
                  <a:pt x="2701" y="686636"/>
                  <a:pt x="611363" y="659941"/>
                  <a:pt x="108012" y="688580"/>
                </a:cubicBezTo>
                <a:cubicBezTo>
                  <a:pt x="238111" y="687275"/>
                  <a:pt x="398746" y="678616"/>
                  <a:pt x="468052" y="592322"/>
                </a:cubicBezTo>
                <a:cubicBezTo>
                  <a:pt x="530560" y="459991"/>
                  <a:pt x="491814" y="241840"/>
                  <a:pt x="432048" y="159153"/>
                </a:cubicBezTo>
                <a:cubicBezTo>
                  <a:pt x="222534" y="0"/>
                  <a:pt x="0" y="38828"/>
                  <a:pt x="0" y="38828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41350" y="844550"/>
            <a:ext cx="4068763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defTabSz="914400" eaLnBrk="1" fontAlgn="auto" hangingPunct="1">
              <a:spcAft>
                <a:spcPts val="0"/>
              </a:spcAft>
              <a:defRPr/>
            </a:pPr>
            <a:r>
              <a:rPr lang="en-US" sz="44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References</a:t>
            </a: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012950"/>
            <a:ext cx="49784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7" name="Freeform 16"/>
          <p:cNvSpPr/>
          <p:nvPr/>
        </p:nvSpPr>
        <p:spPr>
          <a:xfrm>
            <a:off x="179388" y="2312988"/>
            <a:ext cx="628650" cy="3532187"/>
          </a:xfrm>
          <a:custGeom>
            <a:avLst/>
            <a:gdLst>
              <a:gd name="connsiteX0" fmla="*/ 628952 w 628952"/>
              <a:gd name="connsiteY0" fmla="*/ 2569029 h 2604106"/>
              <a:gd name="connsiteX1" fmla="*/ 120952 w 628952"/>
              <a:gd name="connsiteY1" fmla="*/ 2249715 h 2604106"/>
              <a:gd name="connsiteX2" fmla="*/ 55638 w 628952"/>
              <a:gd name="connsiteY2" fmla="*/ 442686 h 2604106"/>
              <a:gd name="connsiteX3" fmla="*/ 454781 w 628952"/>
              <a:gd name="connsiteY3" fmla="*/ 0 h 260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952" h="2604106">
                <a:moveTo>
                  <a:pt x="628952" y="2569029"/>
                </a:moveTo>
                <a:cubicBezTo>
                  <a:pt x="422728" y="2586567"/>
                  <a:pt x="216504" y="2604106"/>
                  <a:pt x="120952" y="2249715"/>
                </a:cubicBezTo>
                <a:cubicBezTo>
                  <a:pt x="25400" y="1895325"/>
                  <a:pt x="0" y="817639"/>
                  <a:pt x="55638" y="442686"/>
                </a:cubicBezTo>
                <a:cubicBezTo>
                  <a:pt x="111276" y="67733"/>
                  <a:pt x="382210" y="68943"/>
                  <a:pt x="454781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2160588" y="4508500"/>
            <a:ext cx="363537" cy="1206500"/>
          </a:xfrm>
          <a:custGeom>
            <a:avLst/>
            <a:gdLst>
              <a:gd name="connsiteX0" fmla="*/ 362857 w 362857"/>
              <a:gd name="connsiteY0" fmla="*/ 827314 h 827314"/>
              <a:gd name="connsiteX1" fmla="*/ 58057 w 362857"/>
              <a:gd name="connsiteY1" fmla="*/ 232229 h 827314"/>
              <a:gd name="connsiteX2" fmla="*/ 14514 w 362857"/>
              <a:gd name="connsiteY2" fmla="*/ 0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57" h="827314">
                <a:moveTo>
                  <a:pt x="362857" y="827314"/>
                </a:moveTo>
                <a:cubicBezTo>
                  <a:pt x="239485" y="598714"/>
                  <a:pt x="116114" y="370115"/>
                  <a:pt x="58057" y="232229"/>
                </a:cubicBezTo>
                <a:cubicBezTo>
                  <a:pt x="0" y="94343"/>
                  <a:pt x="14514" y="0"/>
                  <a:pt x="14514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386013" y="3536950"/>
            <a:ext cx="277812" cy="2171700"/>
          </a:xfrm>
          <a:custGeom>
            <a:avLst/>
            <a:gdLst>
              <a:gd name="connsiteX0" fmla="*/ 145143 w 278190"/>
              <a:gd name="connsiteY0" fmla="*/ 1451428 h 1451428"/>
              <a:gd name="connsiteX1" fmla="*/ 254000 w 278190"/>
              <a:gd name="connsiteY1" fmla="*/ 747485 h 1451428"/>
              <a:gd name="connsiteX2" fmla="*/ 0 w 278190"/>
              <a:gd name="connsiteY2" fmla="*/ 0 h 145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90" h="1451428">
                <a:moveTo>
                  <a:pt x="145143" y="1451428"/>
                </a:moveTo>
                <a:cubicBezTo>
                  <a:pt x="211666" y="1220409"/>
                  <a:pt x="278190" y="989390"/>
                  <a:pt x="254000" y="747485"/>
                </a:cubicBezTo>
                <a:cubicBezTo>
                  <a:pt x="229810" y="505580"/>
                  <a:pt x="0" y="0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5846" name="TextBox 9"/>
          <p:cNvSpPr txBox="1">
            <a:spLocks noChangeArrowheads="1"/>
          </p:cNvSpPr>
          <p:nvPr/>
        </p:nvSpPr>
        <p:spPr bwMode="auto">
          <a:xfrm rot="5400000">
            <a:off x="5696745" y="3793331"/>
            <a:ext cx="441801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4000"/>
              <a:t>Presence Conditions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16200000" flipH="1">
            <a:off x="5645150" y="2235200"/>
            <a:ext cx="444500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5393531" y="5882482"/>
            <a:ext cx="947737" cy="0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5630862" y="3300413"/>
            <a:ext cx="473075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5630862" y="4424363"/>
            <a:ext cx="473075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851" name="TextBox 24"/>
          <p:cNvSpPr txBox="1">
            <a:spLocks noChangeArrowheads="1"/>
          </p:cNvSpPr>
          <p:nvPr/>
        </p:nvSpPr>
        <p:spPr bwMode="auto">
          <a:xfrm>
            <a:off x="6011863" y="2024063"/>
            <a:ext cx="711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400"/>
              <a:t>true</a:t>
            </a:r>
          </a:p>
        </p:txBody>
      </p:sp>
      <p:sp>
        <p:nvSpPr>
          <p:cNvPr id="35852" name="TextBox 25"/>
          <p:cNvSpPr txBox="1">
            <a:spLocks noChangeArrowheads="1"/>
          </p:cNvSpPr>
          <p:nvPr/>
        </p:nvSpPr>
        <p:spPr bwMode="auto">
          <a:xfrm>
            <a:off x="6011863" y="5413375"/>
            <a:ext cx="711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400"/>
              <a:t>true</a:t>
            </a:r>
          </a:p>
        </p:txBody>
      </p:sp>
      <p:sp>
        <p:nvSpPr>
          <p:cNvPr id="35853" name="TextBox 26"/>
          <p:cNvSpPr txBox="1">
            <a:spLocks noChangeArrowheads="1"/>
          </p:cNvSpPr>
          <p:nvPr/>
        </p:nvSpPr>
        <p:spPr bwMode="auto">
          <a:xfrm>
            <a:off x="6011863" y="3067050"/>
            <a:ext cx="11445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400"/>
              <a:t>WORLD</a:t>
            </a:r>
          </a:p>
        </p:txBody>
      </p:sp>
      <p:sp>
        <p:nvSpPr>
          <p:cNvPr id="35854" name="TextBox 27"/>
          <p:cNvSpPr txBox="1">
            <a:spLocks noChangeArrowheads="1"/>
          </p:cNvSpPr>
          <p:nvPr/>
        </p:nvSpPr>
        <p:spPr bwMode="auto">
          <a:xfrm>
            <a:off x="6011863" y="4191000"/>
            <a:ext cx="644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400"/>
              <a:t>BYE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012950"/>
            <a:ext cx="49784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7" name="Freeform 16"/>
          <p:cNvSpPr/>
          <p:nvPr/>
        </p:nvSpPr>
        <p:spPr>
          <a:xfrm>
            <a:off x="179388" y="2312988"/>
            <a:ext cx="628650" cy="3532187"/>
          </a:xfrm>
          <a:custGeom>
            <a:avLst/>
            <a:gdLst>
              <a:gd name="connsiteX0" fmla="*/ 628952 w 628952"/>
              <a:gd name="connsiteY0" fmla="*/ 2569029 h 2604106"/>
              <a:gd name="connsiteX1" fmla="*/ 120952 w 628952"/>
              <a:gd name="connsiteY1" fmla="*/ 2249715 h 2604106"/>
              <a:gd name="connsiteX2" fmla="*/ 55638 w 628952"/>
              <a:gd name="connsiteY2" fmla="*/ 442686 h 2604106"/>
              <a:gd name="connsiteX3" fmla="*/ 454781 w 628952"/>
              <a:gd name="connsiteY3" fmla="*/ 0 h 260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952" h="2604106">
                <a:moveTo>
                  <a:pt x="628952" y="2569029"/>
                </a:moveTo>
                <a:cubicBezTo>
                  <a:pt x="422728" y="2586567"/>
                  <a:pt x="216504" y="2604106"/>
                  <a:pt x="120952" y="2249715"/>
                </a:cubicBezTo>
                <a:cubicBezTo>
                  <a:pt x="25400" y="1895325"/>
                  <a:pt x="0" y="817639"/>
                  <a:pt x="55638" y="442686"/>
                </a:cubicBezTo>
                <a:cubicBezTo>
                  <a:pt x="111276" y="67733"/>
                  <a:pt x="382210" y="68943"/>
                  <a:pt x="454781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2160588" y="4508500"/>
            <a:ext cx="363537" cy="1206500"/>
          </a:xfrm>
          <a:custGeom>
            <a:avLst/>
            <a:gdLst>
              <a:gd name="connsiteX0" fmla="*/ 362857 w 362857"/>
              <a:gd name="connsiteY0" fmla="*/ 827314 h 827314"/>
              <a:gd name="connsiteX1" fmla="*/ 58057 w 362857"/>
              <a:gd name="connsiteY1" fmla="*/ 232229 h 827314"/>
              <a:gd name="connsiteX2" fmla="*/ 14514 w 362857"/>
              <a:gd name="connsiteY2" fmla="*/ 0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57" h="827314">
                <a:moveTo>
                  <a:pt x="362857" y="827314"/>
                </a:moveTo>
                <a:cubicBezTo>
                  <a:pt x="239485" y="598714"/>
                  <a:pt x="116114" y="370115"/>
                  <a:pt x="58057" y="232229"/>
                </a:cubicBezTo>
                <a:cubicBezTo>
                  <a:pt x="0" y="94343"/>
                  <a:pt x="14514" y="0"/>
                  <a:pt x="14514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386013" y="3536950"/>
            <a:ext cx="277812" cy="2171700"/>
          </a:xfrm>
          <a:custGeom>
            <a:avLst/>
            <a:gdLst>
              <a:gd name="connsiteX0" fmla="*/ 145143 w 278190"/>
              <a:gd name="connsiteY0" fmla="*/ 1451428 h 1451428"/>
              <a:gd name="connsiteX1" fmla="*/ 254000 w 278190"/>
              <a:gd name="connsiteY1" fmla="*/ 747485 h 1451428"/>
              <a:gd name="connsiteX2" fmla="*/ 0 w 278190"/>
              <a:gd name="connsiteY2" fmla="*/ 0 h 145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90" h="1451428">
                <a:moveTo>
                  <a:pt x="145143" y="1451428"/>
                </a:moveTo>
                <a:cubicBezTo>
                  <a:pt x="211666" y="1220409"/>
                  <a:pt x="278190" y="989390"/>
                  <a:pt x="254000" y="747485"/>
                </a:cubicBezTo>
                <a:cubicBezTo>
                  <a:pt x="229810" y="505580"/>
                  <a:pt x="0" y="0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250825" y="80963"/>
            <a:ext cx="9001125" cy="1331912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defRPr/>
            </a:pPr>
            <a:r>
              <a:rPr lang="en-US" dirty="0" err="1">
                <a:latin typeface="+mj-lt"/>
                <a:ea typeface="+mj-ea"/>
                <a:cs typeface="+mj-cs"/>
              </a:rPr>
              <a:t>Reachability</a:t>
            </a:r>
            <a:r>
              <a:rPr lang="en-US" dirty="0">
                <a:latin typeface="+mj-lt"/>
                <a:ea typeface="+mj-ea"/>
                <a:cs typeface="+mj-cs"/>
              </a:rPr>
              <a:t>: </a:t>
            </a:r>
            <a:r>
              <a:rPr lang="en-US" i="1" dirty="0"/>
              <a:t>pc(caller) -&gt; pc(target)</a:t>
            </a:r>
          </a:p>
          <a:p>
            <a:pPr>
              <a:defRPr/>
            </a:pPr>
            <a:r>
              <a:rPr lang="en-US" dirty="0">
                <a:latin typeface="+mj-lt"/>
                <a:ea typeface="+mj-ea"/>
                <a:cs typeface="+mj-cs"/>
              </a:rPr>
              <a:t>Conflicts:</a:t>
            </a:r>
            <a:r>
              <a:rPr lang="en-US" i="1" dirty="0">
                <a:latin typeface="+mj-lt"/>
                <a:ea typeface="+mj-ea"/>
                <a:cs typeface="+mj-cs"/>
              </a:rPr>
              <a:t> 	</a:t>
            </a:r>
            <a:r>
              <a:rPr lang="en-US" i="1" dirty="0">
                <a:latin typeface="Arial"/>
                <a:ea typeface="+mj-ea"/>
                <a:cs typeface="Arial"/>
              </a:rPr>
              <a:t>¬</a:t>
            </a:r>
            <a:r>
              <a:rPr lang="en-US" i="1" dirty="0">
                <a:latin typeface="+mj-lt"/>
                <a:ea typeface="+mj-ea"/>
                <a:cs typeface="+mj-cs"/>
              </a:rPr>
              <a:t>(pc(def1) </a:t>
            </a:r>
            <a:r>
              <a:rPr lang="en-US" i="1" dirty="0">
                <a:latin typeface="Arial"/>
                <a:cs typeface="Arial"/>
              </a:rPr>
              <a:t>˄</a:t>
            </a:r>
            <a:r>
              <a:rPr lang="en-US" i="1" dirty="0">
                <a:latin typeface="+mj-lt"/>
                <a:ea typeface="+mj-ea"/>
                <a:cs typeface="+mj-cs"/>
              </a:rPr>
              <a:t> pc(def2))</a:t>
            </a:r>
            <a:endParaRPr lang="en-US" dirty="0">
              <a:latin typeface="+mj-lt"/>
              <a:ea typeface="+mj-ea"/>
              <a:cs typeface="+mj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4925" y="5930900"/>
            <a:ext cx="1838325" cy="5222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i="1" dirty="0"/>
              <a:t>true -&gt; true</a:t>
            </a:r>
            <a:endParaRPr lang="de-DE" dirty="0"/>
          </a:p>
        </p:txBody>
      </p:sp>
      <p:sp>
        <p:nvSpPr>
          <p:cNvPr id="23" name="Rectangle 22"/>
          <p:cNvSpPr/>
          <p:nvPr/>
        </p:nvSpPr>
        <p:spPr>
          <a:xfrm>
            <a:off x="2663825" y="4957763"/>
            <a:ext cx="3432175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i="1" dirty="0"/>
              <a:t>true -&gt; (WORLD v BYE)</a:t>
            </a:r>
            <a:endParaRPr lang="de-DE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4191000"/>
            <a:ext cx="2293937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Freeform 28"/>
          <p:cNvSpPr/>
          <p:nvPr/>
        </p:nvSpPr>
        <p:spPr>
          <a:xfrm>
            <a:off x="5076825" y="3298825"/>
            <a:ext cx="611188" cy="1030288"/>
          </a:xfrm>
          <a:custGeom>
            <a:avLst/>
            <a:gdLst>
              <a:gd name="connsiteX0" fmla="*/ 145143 w 278190"/>
              <a:gd name="connsiteY0" fmla="*/ 1451428 h 1451428"/>
              <a:gd name="connsiteX1" fmla="*/ 254000 w 278190"/>
              <a:gd name="connsiteY1" fmla="*/ 747485 h 1451428"/>
              <a:gd name="connsiteX2" fmla="*/ 0 w 278190"/>
              <a:gd name="connsiteY2" fmla="*/ 0 h 1451428"/>
              <a:gd name="connsiteX0" fmla="*/ 145143 w 300365"/>
              <a:gd name="connsiteY0" fmla="*/ 1451428 h 1451428"/>
              <a:gd name="connsiteX1" fmla="*/ 278190 w 300365"/>
              <a:gd name="connsiteY1" fmla="*/ 1106987 h 1451428"/>
              <a:gd name="connsiteX2" fmla="*/ 254000 w 300365"/>
              <a:gd name="connsiteY2" fmla="*/ 747485 h 1451428"/>
              <a:gd name="connsiteX3" fmla="*/ 0 w 300365"/>
              <a:gd name="connsiteY3" fmla="*/ 0 h 1451428"/>
              <a:gd name="connsiteX0" fmla="*/ 1495 w 322018"/>
              <a:gd name="connsiteY0" fmla="*/ 721948 h 1111243"/>
              <a:gd name="connsiteX1" fmla="*/ 279685 w 322018"/>
              <a:gd name="connsiteY1" fmla="*/ 1106987 h 1111243"/>
              <a:gd name="connsiteX2" fmla="*/ 255495 w 322018"/>
              <a:gd name="connsiteY2" fmla="*/ 747485 h 1111243"/>
              <a:gd name="connsiteX3" fmla="*/ 1495 w 322018"/>
              <a:gd name="connsiteY3" fmla="*/ 0 h 1111243"/>
              <a:gd name="connsiteX0" fmla="*/ 0 w 254000"/>
              <a:gd name="connsiteY0" fmla="*/ 721948 h 867810"/>
              <a:gd name="connsiteX1" fmla="*/ 254000 w 254000"/>
              <a:gd name="connsiteY1" fmla="*/ 747485 h 867810"/>
              <a:gd name="connsiteX2" fmla="*/ 0 w 254000"/>
              <a:gd name="connsiteY2" fmla="*/ 0 h 867810"/>
              <a:gd name="connsiteX0" fmla="*/ 0 w 468052"/>
              <a:gd name="connsiteY0" fmla="*/ 721948 h 727268"/>
              <a:gd name="connsiteX1" fmla="*/ 468052 w 468052"/>
              <a:gd name="connsiteY1" fmla="*/ 312845 h 727268"/>
              <a:gd name="connsiteX2" fmla="*/ 0 w 468052"/>
              <a:gd name="connsiteY2" fmla="*/ 0 h 727268"/>
              <a:gd name="connsiteX0" fmla="*/ 0 w 468052"/>
              <a:gd name="connsiteY0" fmla="*/ 721948 h 727268"/>
              <a:gd name="connsiteX1" fmla="*/ 468052 w 468052"/>
              <a:gd name="connsiteY1" fmla="*/ 312845 h 727268"/>
              <a:gd name="connsiteX2" fmla="*/ 0 w 468052"/>
              <a:gd name="connsiteY2" fmla="*/ 0 h 727268"/>
              <a:gd name="connsiteX0" fmla="*/ 0 w 546061"/>
              <a:gd name="connsiteY0" fmla="*/ 721948 h 721948"/>
              <a:gd name="connsiteX1" fmla="*/ 468052 w 546061"/>
              <a:gd name="connsiteY1" fmla="*/ 625690 h 721948"/>
              <a:gd name="connsiteX2" fmla="*/ 468052 w 546061"/>
              <a:gd name="connsiteY2" fmla="*/ 312845 h 721948"/>
              <a:gd name="connsiteX3" fmla="*/ 0 w 546061"/>
              <a:gd name="connsiteY3" fmla="*/ 0 h 721948"/>
              <a:gd name="connsiteX0" fmla="*/ 0 w 534059"/>
              <a:gd name="connsiteY0" fmla="*/ 906446 h 930513"/>
              <a:gd name="connsiteX1" fmla="*/ 468052 w 534059"/>
              <a:gd name="connsiteY1" fmla="*/ 810188 h 930513"/>
              <a:gd name="connsiteX2" fmla="*/ 396044 w 534059"/>
              <a:gd name="connsiteY2" fmla="*/ 184498 h 930513"/>
              <a:gd name="connsiteX3" fmla="*/ 0 w 534059"/>
              <a:gd name="connsiteY3" fmla="*/ 184498 h 930513"/>
              <a:gd name="connsiteX0" fmla="*/ 0 w 528059"/>
              <a:gd name="connsiteY0" fmla="*/ 721948 h 721948"/>
              <a:gd name="connsiteX1" fmla="*/ 468052 w 528059"/>
              <a:gd name="connsiteY1" fmla="*/ 625690 h 721948"/>
              <a:gd name="connsiteX2" fmla="*/ 360040 w 528059"/>
              <a:gd name="connsiteY2" fmla="*/ 192521 h 721948"/>
              <a:gd name="connsiteX3" fmla="*/ 0 w 528059"/>
              <a:gd name="connsiteY3" fmla="*/ 0 h 721948"/>
              <a:gd name="connsiteX0" fmla="*/ 0 w 528059"/>
              <a:gd name="connsiteY0" fmla="*/ 721948 h 721948"/>
              <a:gd name="connsiteX1" fmla="*/ 468052 w 528059"/>
              <a:gd name="connsiteY1" fmla="*/ 625690 h 721948"/>
              <a:gd name="connsiteX2" fmla="*/ 360040 w 528059"/>
              <a:gd name="connsiteY2" fmla="*/ 192521 h 721948"/>
              <a:gd name="connsiteX3" fmla="*/ 0 w 528059"/>
              <a:gd name="connsiteY3" fmla="*/ 0 h 721948"/>
              <a:gd name="connsiteX0" fmla="*/ 0 w 587825"/>
              <a:gd name="connsiteY0" fmla="*/ 721948 h 721948"/>
              <a:gd name="connsiteX1" fmla="*/ 468052 w 587825"/>
              <a:gd name="connsiteY1" fmla="*/ 625690 h 721948"/>
              <a:gd name="connsiteX2" fmla="*/ 528059 w 587825"/>
              <a:gd name="connsiteY2" fmla="*/ 192521 h 721948"/>
              <a:gd name="connsiteX3" fmla="*/ 0 w 587825"/>
              <a:gd name="connsiteY3" fmla="*/ 0 h 721948"/>
              <a:gd name="connsiteX0" fmla="*/ 0 w 540060"/>
              <a:gd name="connsiteY0" fmla="*/ 721948 h 721948"/>
              <a:gd name="connsiteX1" fmla="*/ 468052 w 540060"/>
              <a:gd name="connsiteY1" fmla="*/ 625690 h 721948"/>
              <a:gd name="connsiteX2" fmla="*/ 432048 w 540060"/>
              <a:gd name="connsiteY2" fmla="*/ 192521 h 721948"/>
              <a:gd name="connsiteX3" fmla="*/ 0 w 540060"/>
              <a:gd name="connsiteY3" fmla="*/ 0 h 721948"/>
              <a:gd name="connsiteX0" fmla="*/ 0 w 540060"/>
              <a:gd name="connsiteY0" fmla="*/ 688580 h 688580"/>
              <a:gd name="connsiteX1" fmla="*/ 468052 w 540060"/>
              <a:gd name="connsiteY1" fmla="*/ 592322 h 688580"/>
              <a:gd name="connsiteX2" fmla="*/ 432048 w 540060"/>
              <a:gd name="connsiteY2" fmla="*/ 159153 h 688580"/>
              <a:gd name="connsiteX3" fmla="*/ 0 w 540060"/>
              <a:gd name="connsiteY3" fmla="*/ 38828 h 688580"/>
              <a:gd name="connsiteX0" fmla="*/ 0 w 530560"/>
              <a:gd name="connsiteY0" fmla="*/ 688580 h 688580"/>
              <a:gd name="connsiteX1" fmla="*/ 468052 w 530560"/>
              <a:gd name="connsiteY1" fmla="*/ 592322 h 688580"/>
              <a:gd name="connsiteX2" fmla="*/ 432048 w 530560"/>
              <a:gd name="connsiteY2" fmla="*/ 159153 h 688580"/>
              <a:gd name="connsiteX3" fmla="*/ 0 w 530560"/>
              <a:gd name="connsiteY3" fmla="*/ 38828 h 688580"/>
              <a:gd name="connsiteX0" fmla="*/ 0 w 530560"/>
              <a:gd name="connsiteY0" fmla="*/ 688580 h 688580"/>
              <a:gd name="connsiteX1" fmla="*/ 468052 w 530560"/>
              <a:gd name="connsiteY1" fmla="*/ 592322 h 688580"/>
              <a:gd name="connsiteX2" fmla="*/ 432048 w 530560"/>
              <a:gd name="connsiteY2" fmla="*/ 159153 h 688580"/>
              <a:gd name="connsiteX3" fmla="*/ 0 w 530560"/>
              <a:gd name="connsiteY3" fmla="*/ 38828 h 688580"/>
              <a:gd name="connsiteX0" fmla="*/ 0 w 530560"/>
              <a:gd name="connsiteY0" fmla="*/ 688580 h 688580"/>
              <a:gd name="connsiteX1" fmla="*/ 468052 w 530560"/>
              <a:gd name="connsiteY1" fmla="*/ 592322 h 688580"/>
              <a:gd name="connsiteX2" fmla="*/ 432048 w 530560"/>
              <a:gd name="connsiteY2" fmla="*/ 159153 h 688580"/>
              <a:gd name="connsiteX3" fmla="*/ 0 w 530560"/>
              <a:gd name="connsiteY3" fmla="*/ 38828 h 688580"/>
              <a:gd name="connsiteX0" fmla="*/ 0 w 530560"/>
              <a:gd name="connsiteY0" fmla="*/ 688580 h 704623"/>
              <a:gd name="connsiteX1" fmla="*/ 108012 w 530560"/>
              <a:gd name="connsiteY1" fmla="*/ 688580 h 704623"/>
              <a:gd name="connsiteX2" fmla="*/ 468052 w 530560"/>
              <a:gd name="connsiteY2" fmla="*/ 592322 h 704623"/>
              <a:gd name="connsiteX3" fmla="*/ 432048 w 530560"/>
              <a:gd name="connsiteY3" fmla="*/ 159153 h 704623"/>
              <a:gd name="connsiteX4" fmla="*/ 0 w 530560"/>
              <a:gd name="connsiteY4" fmla="*/ 38828 h 704623"/>
              <a:gd name="connsiteX0" fmla="*/ 0 w 530560"/>
              <a:gd name="connsiteY0" fmla="*/ 688580 h 704623"/>
              <a:gd name="connsiteX1" fmla="*/ 108012 w 530560"/>
              <a:gd name="connsiteY1" fmla="*/ 688580 h 704623"/>
              <a:gd name="connsiteX2" fmla="*/ 468052 w 530560"/>
              <a:gd name="connsiteY2" fmla="*/ 592322 h 704623"/>
              <a:gd name="connsiteX3" fmla="*/ 432048 w 530560"/>
              <a:gd name="connsiteY3" fmla="*/ 159153 h 704623"/>
              <a:gd name="connsiteX4" fmla="*/ 0 w 530560"/>
              <a:gd name="connsiteY4" fmla="*/ 38828 h 704623"/>
              <a:gd name="connsiteX0" fmla="*/ 0 w 611363"/>
              <a:gd name="connsiteY0" fmla="*/ 688580 h 688580"/>
              <a:gd name="connsiteX1" fmla="*/ 108012 w 611363"/>
              <a:gd name="connsiteY1" fmla="*/ 688580 h 688580"/>
              <a:gd name="connsiteX2" fmla="*/ 468052 w 611363"/>
              <a:gd name="connsiteY2" fmla="*/ 592322 h 688580"/>
              <a:gd name="connsiteX3" fmla="*/ 432048 w 611363"/>
              <a:gd name="connsiteY3" fmla="*/ 159153 h 688580"/>
              <a:gd name="connsiteX4" fmla="*/ 0 w 611363"/>
              <a:gd name="connsiteY4" fmla="*/ 38828 h 688580"/>
              <a:gd name="connsiteX0" fmla="*/ 0 w 611363"/>
              <a:gd name="connsiteY0" fmla="*/ 688580 h 688580"/>
              <a:gd name="connsiteX1" fmla="*/ 108012 w 611363"/>
              <a:gd name="connsiteY1" fmla="*/ 688580 h 688580"/>
              <a:gd name="connsiteX2" fmla="*/ 468052 w 611363"/>
              <a:gd name="connsiteY2" fmla="*/ 592322 h 688580"/>
              <a:gd name="connsiteX3" fmla="*/ 432048 w 611363"/>
              <a:gd name="connsiteY3" fmla="*/ 159153 h 688580"/>
              <a:gd name="connsiteX4" fmla="*/ 0 w 611363"/>
              <a:gd name="connsiteY4" fmla="*/ 38828 h 68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63" h="688580">
                <a:moveTo>
                  <a:pt x="0" y="688580"/>
                </a:moveTo>
                <a:cubicBezTo>
                  <a:pt x="2701" y="686636"/>
                  <a:pt x="611363" y="659941"/>
                  <a:pt x="108012" y="688580"/>
                </a:cubicBezTo>
                <a:cubicBezTo>
                  <a:pt x="238111" y="687275"/>
                  <a:pt x="398746" y="678616"/>
                  <a:pt x="468052" y="592322"/>
                </a:cubicBezTo>
                <a:cubicBezTo>
                  <a:pt x="530560" y="459991"/>
                  <a:pt x="491814" y="241840"/>
                  <a:pt x="432048" y="159153"/>
                </a:cubicBezTo>
                <a:cubicBezTo>
                  <a:pt x="222534" y="0"/>
                  <a:pt x="0" y="38828"/>
                  <a:pt x="0" y="38828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603875" y="3529013"/>
            <a:ext cx="2720975" cy="5222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¬</a:t>
            </a:r>
            <a:r>
              <a:rPr lang="en-US" i="1" dirty="0">
                <a:solidFill>
                  <a:schemeClr val="bg1"/>
                </a:solidFill>
              </a:rPr>
              <a:t> (WORLD </a:t>
            </a: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˄</a:t>
            </a:r>
            <a:r>
              <a:rPr lang="en-US" i="1" dirty="0">
                <a:solidFill>
                  <a:schemeClr val="bg1"/>
                </a:solidFill>
              </a:rPr>
              <a:t> BYE)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113" y="4191000"/>
            <a:ext cx="2293937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" y="2012950"/>
            <a:ext cx="4978400" cy="4343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7" name="Freeform 16"/>
          <p:cNvSpPr/>
          <p:nvPr/>
        </p:nvSpPr>
        <p:spPr>
          <a:xfrm>
            <a:off x="179388" y="2312988"/>
            <a:ext cx="628650" cy="3532187"/>
          </a:xfrm>
          <a:custGeom>
            <a:avLst/>
            <a:gdLst>
              <a:gd name="connsiteX0" fmla="*/ 628952 w 628952"/>
              <a:gd name="connsiteY0" fmla="*/ 2569029 h 2604106"/>
              <a:gd name="connsiteX1" fmla="*/ 120952 w 628952"/>
              <a:gd name="connsiteY1" fmla="*/ 2249715 h 2604106"/>
              <a:gd name="connsiteX2" fmla="*/ 55638 w 628952"/>
              <a:gd name="connsiteY2" fmla="*/ 442686 h 2604106"/>
              <a:gd name="connsiteX3" fmla="*/ 454781 w 628952"/>
              <a:gd name="connsiteY3" fmla="*/ 0 h 2604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952" h="2604106">
                <a:moveTo>
                  <a:pt x="628952" y="2569029"/>
                </a:moveTo>
                <a:cubicBezTo>
                  <a:pt x="422728" y="2586567"/>
                  <a:pt x="216504" y="2604106"/>
                  <a:pt x="120952" y="2249715"/>
                </a:cubicBezTo>
                <a:cubicBezTo>
                  <a:pt x="25400" y="1895325"/>
                  <a:pt x="0" y="817639"/>
                  <a:pt x="55638" y="442686"/>
                </a:cubicBezTo>
                <a:cubicBezTo>
                  <a:pt x="111276" y="67733"/>
                  <a:pt x="382210" y="68943"/>
                  <a:pt x="454781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2160588" y="4508500"/>
            <a:ext cx="363537" cy="1206500"/>
          </a:xfrm>
          <a:custGeom>
            <a:avLst/>
            <a:gdLst>
              <a:gd name="connsiteX0" fmla="*/ 362857 w 362857"/>
              <a:gd name="connsiteY0" fmla="*/ 827314 h 827314"/>
              <a:gd name="connsiteX1" fmla="*/ 58057 w 362857"/>
              <a:gd name="connsiteY1" fmla="*/ 232229 h 827314"/>
              <a:gd name="connsiteX2" fmla="*/ 14514 w 362857"/>
              <a:gd name="connsiteY2" fmla="*/ 0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2857" h="827314">
                <a:moveTo>
                  <a:pt x="362857" y="827314"/>
                </a:moveTo>
                <a:cubicBezTo>
                  <a:pt x="239485" y="598714"/>
                  <a:pt x="116114" y="370115"/>
                  <a:pt x="58057" y="232229"/>
                </a:cubicBezTo>
                <a:cubicBezTo>
                  <a:pt x="0" y="94343"/>
                  <a:pt x="14514" y="0"/>
                  <a:pt x="14514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0" name="Freeform 19"/>
          <p:cNvSpPr/>
          <p:nvPr/>
        </p:nvSpPr>
        <p:spPr>
          <a:xfrm>
            <a:off x="2386013" y="3536950"/>
            <a:ext cx="277812" cy="2171700"/>
          </a:xfrm>
          <a:custGeom>
            <a:avLst/>
            <a:gdLst>
              <a:gd name="connsiteX0" fmla="*/ 145143 w 278190"/>
              <a:gd name="connsiteY0" fmla="*/ 1451428 h 1451428"/>
              <a:gd name="connsiteX1" fmla="*/ 254000 w 278190"/>
              <a:gd name="connsiteY1" fmla="*/ 747485 h 1451428"/>
              <a:gd name="connsiteX2" fmla="*/ 0 w 278190"/>
              <a:gd name="connsiteY2" fmla="*/ 0 h 145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190" h="1451428">
                <a:moveTo>
                  <a:pt x="145143" y="1451428"/>
                </a:moveTo>
                <a:cubicBezTo>
                  <a:pt x="211666" y="1220409"/>
                  <a:pt x="278190" y="989390"/>
                  <a:pt x="254000" y="747485"/>
                </a:cubicBezTo>
                <a:cubicBezTo>
                  <a:pt x="229810" y="505580"/>
                  <a:pt x="0" y="0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511300" y="333375"/>
            <a:ext cx="519430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en-US" sz="4400" dirty="0">
                <a:latin typeface="+mj-lt"/>
                <a:ea typeface="+mj-ea"/>
                <a:cs typeface="+mj-cs"/>
              </a:rPr>
              <a:t>Variability Model: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925" y="5930900"/>
            <a:ext cx="3021013" cy="5222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i="1" dirty="0"/>
              <a:t>VM -&gt; (true -&gt; true)</a:t>
            </a:r>
            <a:endParaRPr lang="de-DE" dirty="0"/>
          </a:p>
        </p:txBody>
      </p:sp>
      <p:sp>
        <p:nvSpPr>
          <p:cNvPr id="23" name="Rectangle 22"/>
          <p:cNvSpPr/>
          <p:nvPr/>
        </p:nvSpPr>
        <p:spPr>
          <a:xfrm>
            <a:off x="2663825" y="4957763"/>
            <a:ext cx="4616450" cy="52387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i="1" dirty="0"/>
              <a:t>VM -&gt; (true -&gt; (WORLD v BYE))</a:t>
            </a:r>
            <a:endParaRPr lang="de-DE" dirty="0"/>
          </a:p>
        </p:txBody>
      </p:sp>
      <p:cxnSp>
        <p:nvCxnSpPr>
          <p:cNvPr id="31" name="Straight Connector 30"/>
          <p:cNvCxnSpPr>
            <a:stCxn id="19" idx="2"/>
            <a:endCxn id="29" idx="0"/>
          </p:cNvCxnSpPr>
          <p:nvPr/>
        </p:nvCxnSpPr>
        <p:spPr>
          <a:xfrm rot="16200000" flipH="1">
            <a:off x="7558087" y="681038"/>
            <a:ext cx="422275" cy="5905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19" idx="2"/>
            <a:endCxn id="24" idx="0"/>
          </p:cNvCxnSpPr>
          <p:nvPr/>
        </p:nvCxnSpPr>
        <p:spPr>
          <a:xfrm rot="5400000">
            <a:off x="6953250" y="666750"/>
            <a:ext cx="422275" cy="6191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156450" y="944563"/>
            <a:ext cx="5842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019925" y="333375"/>
            <a:ext cx="908050" cy="431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de-DE" sz="1800" dirty="0"/>
              <a:t>P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402388" y="1187450"/>
            <a:ext cx="906462" cy="431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de-DE" sz="1800" dirty="0"/>
              <a:t>WORLD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610475" y="1187450"/>
            <a:ext cx="908050" cy="4318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de-DE" sz="1800" dirty="0"/>
              <a:t>BYE</a:t>
            </a:r>
          </a:p>
        </p:txBody>
      </p:sp>
      <p:sp>
        <p:nvSpPr>
          <p:cNvPr id="43" name="Freeform 42"/>
          <p:cNvSpPr/>
          <p:nvPr/>
        </p:nvSpPr>
        <p:spPr>
          <a:xfrm>
            <a:off x="5076825" y="3298825"/>
            <a:ext cx="611188" cy="1030288"/>
          </a:xfrm>
          <a:custGeom>
            <a:avLst/>
            <a:gdLst>
              <a:gd name="connsiteX0" fmla="*/ 145143 w 278190"/>
              <a:gd name="connsiteY0" fmla="*/ 1451428 h 1451428"/>
              <a:gd name="connsiteX1" fmla="*/ 254000 w 278190"/>
              <a:gd name="connsiteY1" fmla="*/ 747485 h 1451428"/>
              <a:gd name="connsiteX2" fmla="*/ 0 w 278190"/>
              <a:gd name="connsiteY2" fmla="*/ 0 h 1451428"/>
              <a:gd name="connsiteX0" fmla="*/ 145143 w 300365"/>
              <a:gd name="connsiteY0" fmla="*/ 1451428 h 1451428"/>
              <a:gd name="connsiteX1" fmla="*/ 278190 w 300365"/>
              <a:gd name="connsiteY1" fmla="*/ 1106987 h 1451428"/>
              <a:gd name="connsiteX2" fmla="*/ 254000 w 300365"/>
              <a:gd name="connsiteY2" fmla="*/ 747485 h 1451428"/>
              <a:gd name="connsiteX3" fmla="*/ 0 w 300365"/>
              <a:gd name="connsiteY3" fmla="*/ 0 h 1451428"/>
              <a:gd name="connsiteX0" fmla="*/ 1495 w 322018"/>
              <a:gd name="connsiteY0" fmla="*/ 721948 h 1111243"/>
              <a:gd name="connsiteX1" fmla="*/ 279685 w 322018"/>
              <a:gd name="connsiteY1" fmla="*/ 1106987 h 1111243"/>
              <a:gd name="connsiteX2" fmla="*/ 255495 w 322018"/>
              <a:gd name="connsiteY2" fmla="*/ 747485 h 1111243"/>
              <a:gd name="connsiteX3" fmla="*/ 1495 w 322018"/>
              <a:gd name="connsiteY3" fmla="*/ 0 h 1111243"/>
              <a:gd name="connsiteX0" fmla="*/ 0 w 254000"/>
              <a:gd name="connsiteY0" fmla="*/ 721948 h 867810"/>
              <a:gd name="connsiteX1" fmla="*/ 254000 w 254000"/>
              <a:gd name="connsiteY1" fmla="*/ 747485 h 867810"/>
              <a:gd name="connsiteX2" fmla="*/ 0 w 254000"/>
              <a:gd name="connsiteY2" fmla="*/ 0 h 867810"/>
              <a:gd name="connsiteX0" fmla="*/ 0 w 468052"/>
              <a:gd name="connsiteY0" fmla="*/ 721948 h 727268"/>
              <a:gd name="connsiteX1" fmla="*/ 468052 w 468052"/>
              <a:gd name="connsiteY1" fmla="*/ 312845 h 727268"/>
              <a:gd name="connsiteX2" fmla="*/ 0 w 468052"/>
              <a:gd name="connsiteY2" fmla="*/ 0 h 727268"/>
              <a:gd name="connsiteX0" fmla="*/ 0 w 468052"/>
              <a:gd name="connsiteY0" fmla="*/ 721948 h 727268"/>
              <a:gd name="connsiteX1" fmla="*/ 468052 w 468052"/>
              <a:gd name="connsiteY1" fmla="*/ 312845 h 727268"/>
              <a:gd name="connsiteX2" fmla="*/ 0 w 468052"/>
              <a:gd name="connsiteY2" fmla="*/ 0 h 727268"/>
              <a:gd name="connsiteX0" fmla="*/ 0 w 546061"/>
              <a:gd name="connsiteY0" fmla="*/ 721948 h 721948"/>
              <a:gd name="connsiteX1" fmla="*/ 468052 w 546061"/>
              <a:gd name="connsiteY1" fmla="*/ 625690 h 721948"/>
              <a:gd name="connsiteX2" fmla="*/ 468052 w 546061"/>
              <a:gd name="connsiteY2" fmla="*/ 312845 h 721948"/>
              <a:gd name="connsiteX3" fmla="*/ 0 w 546061"/>
              <a:gd name="connsiteY3" fmla="*/ 0 h 721948"/>
              <a:gd name="connsiteX0" fmla="*/ 0 w 534059"/>
              <a:gd name="connsiteY0" fmla="*/ 906446 h 930513"/>
              <a:gd name="connsiteX1" fmla="*/ 468052 w 534059"/>
              <a:gd name="connsiteY1" fmla="*/ 810188 h 930513"/>
              <a:gd name="connsiteX2" fmla="*/ 396044 w 534059"/>
              <a:gd name="connsiteY2" fmla="*/ 184498 h 930513"/>
              <a:gd name="connsiteX3" fmla="*/ 0 w 534059"/>
              <a:gd name="connsiteY3" fmla="*/ 184498 h 930513"/>
              <a:gd name="connsiteX0" fmla="*/ 0 w 528059"/>
              <a:gd name="connsiteY0" fmla="*/ 721948 h 721948"/>
              <a:gd name="connsiteX1" fmla="*/ 468052 w 528059"/>
              <a:gd name="connsiteY1" fmla="*/ 625690 h 721948"/>
              <a:gd name="connsiteX2" fmla="*/ 360040 w 528059"/>
              <a:gd name="connsiteY2" fmla="*/ 192521 h 721948"/>
              <a:gd name="connsiteX3" fmla="*/ 0 w 528059"/>
              <a:gd name="connsiteY3" fmla="*/ 0 h 721948"/>
              <a:gd name="connsiteX0" fmla="*/ 0 w 528059"/>
              <a:gd name="connsiteY0" fmla="*/ 721948 h 721948"/>
              <a:gd name="connsiteX1" fmla="*/ 468052 w 528059"/>
              <a:gd name="connsiteY1" fmla="*/ 625690 h 721948"/>
              <a:gd name="connsiteX2" fmla="*/ 360040 w 528059"/>
              <a:gd name="connsiteY2" fmla="*/ 192521 h 721948"/>
              <a:gd name="connsiteX3" fmla="*/ 0 w 528059"/>
              <a:gd name="connsiteY3" fmla="*/ 0 h 721948"/>
              <a:gd name="connsiteX0" fmla="*/ 0 w 587825"/>
              <a:gd name="connsiteY0" fmla="*/ 721948 h 721948"/>
              <a:gd name="connsiteX1" fmla="*/ 468052 w 587825"/>
              <a:gd name="connsiteY1" fmla="*/ 625690 h 721948"/>
              <a:gd name="connsiteX2" fmla="*/ 528059 w 587825"/>
              <a:gd name="connsiteY2" fmla="*/ 192521 h 721948"/>
              <a:gd name="connsiteX3" fmla="*/ 0 w 587825"/>
              <a:gd name="connsiteY3" fmla="*/ 0 h 721948"/>
              <a:gd name="connsiteX0" fmla="*/ 0 w 540060"/>
              <a:gd name="connsiteY0" fmla="*/ 721948 h 721948"/>
              <a:gd name="connsiteX1" fmla="*/ 468052 w 540060"/>
              <a:gd name="connsiteY1" fmla="*/ 625690 h 721948"/>
              <a:gd name="connsiteX2" fmla="*/ 432048 w 540060"/>
              <a:gd name="connsiteY2" fmla="*/ 192521 h 721948"/>
              <a:gd name="connsiteX3" fmla="*/ 0 w 540060"/>
              <a:gd name="connsiteY3" fmla="*/ 0 h 721948"/>
              <a:gd name="connsiteX0" fmla="*/ 0 w 540060"/>
              <a:gd name="connsiteY0" fmla="*/ 688580 h 688580"/>
              <a:gd name="connsiteX1" fmla="*/ 468052 w 540060"/>
              <a:gd name="connsiteY1" fmla="*/ 592322 h 688580"/>
              <a:gd name="connsiteX2" fmla="*/ 432048 w 540060"/>
              <a:gd name="connsiteY2" fmla="*/ 159153 h 688580"/>
              <a:gd name="connsiteX3" fmla="*/ 0 w 540060"/>
              <a:gd name="connsiteY3" fmla="*/ 38828 h 688580"/>
              <a:gd name="connsiteX0" fmla="*/ 0 w 530560"/>
              <a:gd name="connsiteY0" fmla="*/ 688580 h 688580"/>
              <a:gd name="connsiteX1" fmla="*/ 468052 w 530560"/>
              <a:gd name="connsiteY1" fmla="*/ 592322 h 688580"/>
              <a:gd name="connsiteX2" fmla="*/ 432048 w 530560"/>
              <a:gd name="connsiteY2" fmla="*/ 159153 h 688580"/>
              <a:gd name="connsiteX3" fmla="*/ 0 w 530560"/>
              <a:gd name="connsiteY3" fmla="*/ 38828 h 688580"/>
              <a:gd name="connsiteX0" fmla="*/ 0 w 530560"/>
              <a:gd name="connsiteY0" fmla="*/ 688580 h 688580"/>
              <a:gd name="connsiteX1" fmla="*/ 468052 w 530560"/>
              <a:gd name="connsiteY1" fmla="*/ 592322 h 688580"/>
              <a:gd name="connsiteX2" fmla="*/ 432048 w 530560"/>
              <a:gd name="connsiteY2" fmla="*/ 159153 h 688580"/>
              <a:gd name="connsiteX3" fmla="*/ 0 w 530560"/>
              <a:gd name="connsiteY3" fmla="*/ 38828 h 688580"/>
              <a:gd name="connsiteX0" fmla="*/ 0 w 530560"/>
              <a:gd name="connsiteY0" fmla="*/ 688580 h 688580"/>
              <a:gd name="connsiteX1" fmla="*/ 468052 w 530560"/>
              <a:gd name="connsiteY1" fmla="*/ 592322 h 688580"/>
              <a:gd name="connsiteX2" fmla="*/ 432048 w 530560"/>
              <a:gd name="connsiteY2" fmla="*/ 159153 h 688580"/>
              <a:gd name="connsiteX3" fmla="*/ 0 w 530560"/>
              <a:gd name="connsiteY3" fmla="*/ 38828 h 688580"/>
              <a:gd name="connsiteX0" fmla="*/ 0 w 530560"/>
              <a:gd name="connsiteY0" fmla="*/ 688580 h 704623"/>
              <a:gd name="connsiteX1" fmla="*/ 108012 w 530560"/>
              <a:gd name="connsiteY1" fmla="*/ 688580 h 704623"/>
              <a:gd name="connsiteX2" fmla="*/ 468052 w 530560"/>
              <a:gd name="connsiteY2" fmla="*/ 592322 h 704623"/>
              <a:gd name="connsiteX3" fmla="*/ 432048 w 530560"/>
              <a:gd name="connsiteY3" fmla="*/ 159153 h 704623"/>
              <a:gd name="connsiteX4" fmla="*/ 0 w 530560"/>
              <a:gd name="connsiteY4" fmla="*/ 38828 h 704623"/>
              <a:gd name="connsiteX0" fmla="*/ 0 w 530560"/>
              <a:gd name="connsiteY0" fmla="*/ 688580 h 704623"/>
              <a:gd name="connsiteX1" fmla="*/ 108012 w 530560"/>
              <a:gd name="connsiteY1" fmla="*/ 688580 h 704623"/>
              <a:gd name="connsiteX2" fmla="*/ 468052 w 530560"/>
              <a:gd name="connsiteY2" fmla="*/ 592322 h 704623"/>
              <a:gd name="connsiteX3" fmla="*/ 432048 w 530560"/>
              <a:gd name="connsiteY3" fmla="*/ 159153 h 704623"/>
              <a:gd name="connsiteX4" fmla="*/ 0 w 530560"/>
              <a:gd name="connsiteY4" fmla="*/ 38828 h 704623"/>
              <a:gd name="connsiteX0" fmla="*/ 0 w 611363"/>
              <a:gd name="connsiteY0" fmla="*/ 688580 h 688580"/>
              <a:gd name="connsiteX1" fmla="*/ 108012 w 611363"/>
              <a:gd name="connsiteY1" fmla="*/ 688580 h 688580"/>
              <a:gd name="connsiteX2" fmla="*/ 468052 w 611363"/>
              <a:gd name="connsiteY2" fmla="*/ 592322 h 688580"/>
              <a:gd name="connsiteX3" fmla="*/ 432048 w 611363"/>
              <a:gd name="connsiteY3" fmla="*/ 159153 h 688580"/>
              <a:gd name="connsiteX4" fmla="*/ 0 w 611363"/>
              <a:gd name="connsiteY4" fmla="*/ 38828 h 688580"/>
              <a:gd name="connsiteX0" fmla="*/ 0 w 611363"/>
              <a:gd name="connsiteY0" fmla="*/ 688580 h 688580"/>
              <a:gd name="connsiteX1" fmla="*/ 108012 w 611363"/>
              <a:gd name="connsiteY1" fmla="*/ 688580 h 688580"/>
              <a:gd name="connsiteX2" fmla="*/ 468052 w 611363"/>
              <a:gd name="connsiteY2" fmla="*/ 592322 h 688580"/>
              <a:gd name="connsiteX3" fmla="*/ 432048 w 611363"/>
              <a:gd name="connsiteY3" fmla="*/ 159153 h 688580"/>
              <a:gd name="connsiteX4" fmla="*/ 0 w 611363"/>
              <a:gd name="connsiteY4" fmla="*/ 38828 h 68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363" h="688580">
                <a:moveTo>
                  <a:pt x="0" y="688580"/>
                </a:moveTo>
                <a:cubicBezTo>
                  <a:pt x="2701" y="686636"/>
                  <a:pt x="611363" y="659941"/>
                  <a:pt x="108012" y="688580"/>
                </a:cubicBezTo>
                <a:cubicBezTo>
                  <a:pt x="238111" y="687275"/>
                  <a:pt x="398746" y="678616"/>
                  <a:pt x="468052" y="592322"/>
                </a:cubicBezTo>
                <a:cubicBezTo>
                  <a:pt x="530560" y="459991"/>
                  <a:pt x="491814" y="241840"/>
                  <a:pt x="432048" y="159153"/>
                </a:cubicBezTo>
                <a:cubicBezTo>
                  <a:pt x="222534" y="0"/>
                  <a:pt x="0" y="38828"/>
                  <a:pt x="0" y="38828"/>
                </a:cubicBezTo>
              </a:path>
            </a:pathLst>
          </a:custGeom>
          <a:ln>
            <a:headEnd type="arrow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400675" y="3529013"/>
            <a:ext cx="3689350" cy="5222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VM -&gt;¬</a:t>
            </a:r>
            <a:r>
              <a:rPr lang="en-US" i="1" dirty="0">
                <a:solidFill>
                  <a:schemeClr val="bg1"/>
                </a:solidFill>
              </a:rPr>
              <a:t> (WORLD </a:t>
            </a:r>
            <a:r>
              <a:rPr lang="en-US" i="1" dirty="0">
                <a:solidFill>
                  <a:schemeClr val="bg1"/>
                </a:solidFill>
                <a:latin typeface="Arial"/>
                <a:cs typeface="Arial"/>
              </a:rPr>
              <a:t>˄</a:t>
            </a:r>
            <a:r>
              <a:rPr lang="en-US" i="1" dirty="0">
                <a:solidFill>
                  <a:schemeClr val="bg1"/>
                </a:solidFill>
              </a:rPr>
              <a:t> BYE)</a:t>
            </a:r>
            <a:endParaRPr lang="de-DE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940425" y="2600325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5940425" y="4527550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250825" y="2708275"/>
            <a:ext cx="2736850" cy="1441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de-DE" sz="3600" dirty="0"/>
              <a:t>Database</a:t>
            </a:r>
          </a:p>
          <a:p>
            <a:pPr algn="ctr">
              <a:defRPr/>
            </a:pPr>
            <a:r>
              <a:rPr lang="de-DE" sz="3600" dirty="0"/>
              <a:t>Engine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0425" y="674688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7174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3" r="8864" b="10046"/>
          <a:stretch>
            <a:fillRect/>
          </a:stretch>
        </p:blipFill>
        <p:spPr bwMode="auto">
          <a:xfrm>
            <a:off x="6227763" y="765175"/>
            <a:ext cx="9366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7175" name="Picture 28" descr="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836613"/>
            <a:ext cx="118745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0" y="4762500"/>
            <a:ext cx="11874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7177" name="Picture 30" descr="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4797425"/>
            <a:ext cx="118745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3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2781300"/>
            <a:ext cx="762000" cy="125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</p:pic>
      <p:pic>
        <p:nvPicPr>
          <p:cNvPr id="7179" name="Picture 32" descr="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238" y="2819400"/>
            <a:ext cx="118745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5940425" y="-1250950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5940425" y="6453188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7182" name="Picture 28" descr="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5" y="6669088"/>
            <a:ext cx="1187450" cy="114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3" name="Picture 28" descr="d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-1027113"/>
            <a:ext cx="118745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ight Arrow 18"/>
          <p:cNvSpPr/>
          <p:nvPr/>
        </p:nvSpPr>
        <p:spPr>
          <a:xfrm rot="20581793">
            <a:off x="3770313" y="1998663"/>
            <a:ext cx="1439862" cy="568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Right Arrow 19"/>
          <p:cNvSpPr/>
          <p:nvPr/>
        </p:nvSpPr>
        <p:spPr>
          <a:xfrm>
            <a:off x="3851275" y="3186113"/>
            <a:ext cx="1441450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1" name="Right Arrow 20"/>
          <p:cNvSpPr/>
          <p:nvPr/>
        </p:nvSpPr>
        <p:spPr>
          <a:xfrm rot="1018207" flipV="1">
            <a:off x="3687763" y="4362450"/>
            <a:ext cx="1439862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ight Arrow 21"/>
          <p:cNvSpPr/>
          <p:nvPr/>
        </p:nvSpPr>
        <p:spPr>
          <a:xfrm rot="19900991">
            <a:off x="3540125" y="1066800"/>
            <a:ext cx="1441450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" name="Right Arrow 22"/>
          <p:cNvSpPr/>
          <p:nvPr/>
        </p:nvSpPr>
        <p:spPr>
          <a:xfrm rot="19042044">
            <a:off x="3062288" y="268288"/>
            <a:ext cx="1439862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4" name="Right Arrow 23"/>
          <p:cNvSpPr/>
          <p:nvPr/>
        </p:nvSpPr>
        <p:spPr>
          <a:xfrm rot="1699009" flipV="1">
            <a:off x="3252788" y="5275263"/>
            <a:ext cx="1439862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5" name="Right Arrow 24"/>
          <p:cNvSpPr/>
          <p:nvPr/>
        </p:nvSpPr>
        <p:spPr>
          <a:xfrm rot="2557956" flipV="1">
            <a:off x="2630488" y="5975350"/>
            <a:ext cx="1439862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553200" y="5132388"/>
            <a:ext cx="2133600" cy="365125"/>
          </a:xfrm>
        </p:spPr>
        <p:txBody>
          <a:bodyPr/>
          <a:lstStyle/>
          <a:p>
            <a:pPr>
              <a:defRPr/>
            </a:pPr>
            <a:fld id="{57C081B6-7206-4304-9563-68691F2195F6}" type="slidenum">
              <a:rPr lang="en-US">
                <a:latin typeface="+mj-lt"/>
              </a:rPr>
              <a:pPr>
                <a:defRPr/>
              </a:pPr>
              <a:t>40</a:t>
            </a:fld>
            <a:endParaRPr lang="en-US" dirty="0">
              <a:latin typeface="+mj-lt"/>
            </a:endParaRPr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4365625"/>
            <a:ext cx="4841875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ight Arrow 10"/>
          <p:cNvSpPr/>
          <p:nvPr/>
        </p:nvSpPr>
        <p:spPr>
          <a:xfrm rot="5400000">
            <a:off x="6263481" y="3680620"/>
            <a:ext cx="720725" cy="3603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sp>
        <p:nvSpPr>
          <p:cNvPr id="10" name="Right Arrow 9"/>
          <p:cNvSpPr/>
          <p:nvPr/>
        </p:nvSpPr>
        <p:spPr>
          <a:xfrm rot="20393503">
            <a:off x="3819525" y="2894013"/>
            <a:ext cx="720725" cy="36036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+mj-lt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5288" y="1700213"/>
            <a:ext cx="3286125" cy="28670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9" name="Rectangle 18"/>
          <p:cNvSpPr/>
          <p:nvPr/>
        </p:nvSpPr>
        <p:spPr>
          <a:xfrm>
            <a:off x="7235825" y="5157788"/>
            <a:ext cx="1008063" cy="2508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4388" y="5157788"/>
            <a:ext cx="1008062" cy="3381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  <a:latin typeface="+mj-lt"/>
              </a:rPr>
              <a:t>BYE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4388" y="4922838"/>
            <a:ext cx="827087" cy="33813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  <a:latin typeface="+mj-lt"/>
              </a:rPr>
              <a:t>WORLD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157663" y="260350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latin typeface="+mj-lt"/>
              </a:rPr>
              <a:t>AST </a:t>
            </a:r>
            <a:r>
              <a:rPr lang="en-US" sz="2400" dirty="0">
                <a:latin typeface="+mj-lt"/>
              </a:rPr>
              <a:t>with Variability Information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00563" y="5807075"/>
            <a:ext cx="4357687" cy="6461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Extended </a:t>
            </a:r>
            <a:r>
              <a:rPr lang="en-US" sz="3600" dirty="0">
                <a:latin typeface="+mj-lt"/>
              </a:rPr>
              <a:t>Lookup </a:t>
            </a:r>
            <a:r>
              <a:rPr lang="en-US" sz="2400" dirty="0">
                <a:latin typeface="+mj-lt"/>
              </a:rPr>
              <a:t>Mechanism</a:t>
            </a: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4116388" y="1196975"/>
            <a:ext cx="4632325" cy="2447925"/>
            <a:chOff x="4139952" y="3638575"/>
            <a:chExt cx="4632704" cy="2448272"/>
          </a:xfrm>
        </p:grpSpPr>
        <p:grpSp>
          <p:nvGrpSpPr>
            <p:cNvPr id="38928" name="Group 22"/>
            <p:cNvGrpSpPr>
              <a:grpSpLocks/>
            </p:cNvGrpSpPr>
            <p:nvPr/>
          </p:nvGrpSpPr>
          <p:grpSpPr bwMode="auto">
            <a:xfrm>
              <a:off x="4139952" y="3638575"/>
              <a:ext cx="4632704" cy="2448272"/>
              <a:chOff x="4294581" y="1052736"/>
              <a:chExt cx="4632704" cy="2448272"/>
            </a:xfrm>
          </p:grpSpPr>
          <p:cxnSp>
            <p:nvCxnSpPr>
              <p:cNvPr id="25" name="Straight Connector 24"/>
              <p:cNvCxnSpPr>
                <a:stCxn id="31" idx="2"/>
                <a:endCxn id="40" idx="0"/>
              </p:cNvCxnSpPr>
              <p:nvPr/>
            </p:nvCxnSpPr>
            <p:spPr>
              <a:xfrm flipH="1">
                <a:off x="4762931" y="1484597"/>
                <a:ext cx="2149651" cy="36041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31" idx="2"/>
                <a:endCxn id="38" idx="0"/>
              </p:cNvCxnSpPr>
              <p:nvPr/>
            </p:nvCxnSpPr>
            <p:spPr>
              <a:xfrm flipH="1">
                <a:off x="6131468" y="1484597"/>
                <a:ext cx="781114" cy="36359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31" idx="2"/>
                <a:endCxn id="39" idx="0"/>
              </p:cNvCxnSpPr>
              <p:nvPr/>
            </p:nvCxnSpPr>
            <p:spPr>
              <a:xfrm>
                <a:off x="6912582" y="1484597"/>
                <a:ext cx="382619" cy="36041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31" idx="2"/>
                <a:endCxn id="43" idx="0"/>
              </p:cNvCxnSpPr>
              <p:nvPr/>
            </p:nvCxnSpPr>
            <p:spPr>
              <a:xfrm>
                <a:off x="6912582" y="1484597"/>
                <a:ext cx="1546352" cy="36041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43" idx="2"/>
                <a:endCxn id="32" idx="0"/>
              </p:cNvCxnSpPr>
              <p:nvPr/>
            </p:nvCxnSpPr>
            <p:spPr>
              <a:xfrm>
                <a:off x="8458934" y="2276873"/>
                <a:ext cx="0" cy="215931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32" idx="2"/>
                <a:endCxn id="33" idx="0"/>
              </p:cNvCxnSpPr>
              <p:nvPr/>
            </p:nvCxnSpPr>
            <p:spPr>
              <a:xfrm>
                <a:off x="8458934" y="2924664"/>
                <a:ext cx="0" cy="144482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6444232" y="1052736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 err="1"/>
                  <a:t>greet.c</a:t>
                </a:r>
                <a:endParaRPr lang="en-US" sz="20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7990583" y="2492803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/>
                  <a:t>printf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7990583" y="3069147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 err="1"/>
                  <a:t>msg</a:t>
                </a:r>
                <a:endParaRPr lang="en-US" sz="2000" dirty="0"/>
              </a:p>
            </p:txBody>
          </p:sp>
          <p:cxnSp>
            <p:nvCxnSpPr>
              <p:cNvPr id="34" name="Straight Connector 33"/>
              <p:cNvCxnSpPr>
                <a:stCxn id="38" idx="2"/>
                <a:endCxn id="41" idx="0"/>
              </p:cNvCxnSpPr>
              <p:nvPr/>
            </p:nvCxnSpPr>
            <p:spPr>
              <a:xfrm flipH="1">
                <a:off x="5615489" y="2280048"/>
                <a:ext cx="515979" cy="21275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8" idx="2"/>
                <a:endCxn id="44" idx="0"/>
              </p:cNvCxnSpPr>
              <p:nvPr/>
            </p:nvCxnSpPr>
            <p:spPr>
              <a:xfrm>
                <a:off x="6131468" y="2280048"/>
                <a:ext cx="195279" cy="21275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39" idx="2"/>
                <a:endCxn id="42" idx="0"/>
              </p:cNvCxnSpPr>
              <p:nvPr/>
            </p:nvCxnSpPr>
            <p:spPr>
              <a:xfrm flipH="1">
                <a:off x="7038005" y="2276873"/>
                <a:ext cx="257196" cy="21593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39" idx="2"/>
                <a:endCxn id="45" idx="0"/>
              </p:cNvCxnSpPr>
              <p:nvPr/>
            </p:nvCxnSpPr>
            <p:spPr>
              <a:xfrm>
                <a:off x="7295201" y="2276873"/>
                <a:ext cx="452474" cy="21593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8" name="Rectangle 37"/>
              <p:cNvSpPr/>
              <p:nvPr/>
            </p:nvSpPr>
            <p:spPr>
              <a:xfrm>
                <a:off x="5663118" y="1848187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WORLD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6826850" y="1845011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BYE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4294581" y="1845011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b="1" dirty="0"/>
                  <a:t>printf</a:t>
                </a: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5148726" y="2492803"/>
                <a:ext cx="935114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b="1" dirty="0" err="1"/>
                  <a:t>msg</a:t>
                </a:r>
                <a:endParaRPr lang="en-US" sz="2000" b="1" dirty="0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569654" y="2492803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b="1" dirty="0" err="1"/>
                  <a:t>msg</a:t>
                </a:r>
                <a:endParaRPr lang="en-US" sz="2000" b="1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7990583" y="1845011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b="1" dirty="0"/>
                  <a:t>main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169571" y="2492803"/>
                <a:ext cx="315939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l-GR" sz="2000" dirty="0"/>
                  <a:t>ε</a:t>
                </a:r>
                <a:endParaRPr lang="en-US" sz="2000" dirty="0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7590501" y="2492803"/>
                <a:ext cx="315938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l-GR" sz="2000" dirty="0"/>
                  <a:t>ε</a:t>
                </a:r>
                <a:endParaRPr lang="en-US" sz="2000" dirty="0"/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5075066" y="4292718"/>
              <a:ext cx="441361" cy="400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chemeClr val="accent4"/>
                  </a:solidFill>
                </a:rPr>
                <a:t>…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608004" y="1167755"/>
            <a:ext cx="4212965" cy="1695321"/>
            <a:chOff x="4608004" y="3599438"/>
            <a:chExt cx="4212965" cy="1695321"/>
          </a:xfrm>
        </p:grpSpPr>
        <p:cxnSp>
          <p:nvCxnSpPr>
            <p:cNvPr id="47" name="Curved Connector 46"/>
            <p:cNvCxnSpPr/>
            <p:nvPr/>
          </p:nvCxnSpPr>
          <p:spPr>
            <a:xfrm flipH="1" flipV="1">
              <a:off x="4608004" y="4430663"/>
              <a:ext cx="4164652" cy="864096"/>
            </a:xfrm>
            <a:prstGeom prst="curvedConnector4">
              <a:avLst>
                <a:gd name="adj1" fmla="val -5489"/>
                <a:gd name="adj2" fmla="val 221782"/>
              </a:avLst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7812360" y="3599438"/>
              <a:ext cx="1008609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true -&gt; true</a:t>
              </a:r>
              <a:endParaRPr lang="de-DE" sz="14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461488" y="3079100"/>
            <a:ext cx="2375065" cy="637932"/>
            <a:chOff x="5461488" y="5510783"/>
            <a:chExt cx="2375065" cy="637932"/>
          </a:xfrm>
        </p:grpSpPr>
        <p:cxnSp>
          <p:nvCxnSpPr>
            <p:cNvPr id="50" name="Curved Connector 49"/>
            <p:cNvCxnSpPr/>
            <p:nvPr/>
          </p:nvCxnSpPr>
          <p:spPr>
            <a:xfrm rot="10800000">
              <a:off x="6883046" y="5510783"/>
              <a:ext cx="953507" cy="360040"/>
            </a:xfrm>
            <a:prstGeom prst="curved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/>
            <p:nvPr/>
          </p:nvCxnSpPr>
          <p:spPr>
            <a:xfrm rot="10800000">
              <a:off x="5461488" y="5510783"/>
              <a:ext cx="2375065" cy="360040"/>
            </a:xfrm>
            <a:prstGeom prst="curvedConnector2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5629670" y="5840938"/>
              <a:ext cx="1806328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sz="1400" i="1" dirty="0" smtClean="0"/>
                <a:t>true -&gt; (WORLD v BYE)</a:t>
              </a:r>
              <a:endParaRPr lang="de-DE" sz="1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4279642" y="3079101"/>
            <a:ext cx="2536080" cy="421889"/>
            <a:chOff x="4279642" y="5510784"/>
            <a:chExt cx="2536080" cy="421889"/>
          </a:xfrm>
        </p:grpSpPr>
        <p:sp>
          <p:nvSpPr>
            <p:cNvPr id="54" name="Freeform 53"/>
            <p:cNvSpPr/>
            <p:nvPr/>
          </p:nvSpPr>
          <p:spPr>
            <a:xfrm rot="5400000">
              <a:off x="6186511" y="5109797"/>
              <a:ext cx="228224" cy="1030198"/>
            </a:xfrm>
            <a:custGeom>
              <a:avLst/>
              <a:gdLst>
                <a:gd name="connsiteX0" fmla="*/ 145143 w 278190"/>
                <a:gd name="connsiteY0" fmla="*/ 1451428 h 1451428"/>
                <a:gd name="connsiteX1" fmla="*/ 254000 w 278190"/>
                <a:gd name="connsiteY1" fmla="*/ 747485 h 1451428"/>
                <a:gd name="connsiteX2" fmla="*/ 0 w 278190"/>
                <a:gd name="connsiteY2" fmla="*/ 0 h 1451428"/>
                <a:gd name="connsiteX0" fmla="*/ 145143 w 300365"/>
                <a:gd name="connsiteY0" fmla="*/ 1451428 h 1451428"/>
                <a:gd name="connsiteX1" fmla="*/ 278190 w 300365"/>
                <a:gd name="connsiteY1" fmla="*/ 1106987 h 1451428"/>
                <a:gd name="connsiteX2" fmla="*/ 254000 w 300365"/>
                <a:gd name="connsiteY2" fmla="*/ 747485 h 1451428"/>
                <a:gd name="connsiteX3" fmla="*/ 0 w 300365"/>
                <a:gd name="connsiteY3" fmla="*/ 0 h 1451428"/>
                <a:gd name="connsiteX0" fmla="*/ 1495 w 322018"/>
                <a:gd name="connsiteY0" fmla="*/ 721948 h 1111243"/>
                <a:gd name="connsiteX1" fmla="*/ 279685 w 322018"/>
                <a:gd name="connsiteY1" fmla="*/ 1106987 h 1111243"/>
                <a:gd name="connsiteX2" fmla="*/ 255495 w 322018"/>
                <a:gd name="connsiteY2" fmla="*/ 747485 h 1111243"/>
                <a:gd name="connsiteX3" fmla="*/ 1495 w 322018"/>
                <a:gd name="connsiteY3" fmla="*/ 0 h 1111243"/>
                <a:gd name="connsiteX0" fmla="*/ 0 w 254000"/>
                <a:gd name="connsiteY0" fmla="*/ 721948 h 867810"/>
                <a:gd name="connsiteX1" fmla="*/ 254000 w 254000"/>
                <a:gd name="connsiteY1" fmla="*/ 747485 h 867810"/>
                <a:gd name="connsiteX2" fmla="*/ 0 w 254000"/>
                <a:gd name="connsiteY2" fmla="*/ 0 h 867810"/>
                <a:gd name="connsiteX0" fmla="*/ 0 w 468052"/>
                <a:gd name="connsiteY0" fmla="*/ 721948 h 727268"/>
                <a:gd name="connsiteX1" fmla="*/ 468052 w 468052"/>
                <a:gd name="connsiteY1" fmla="*/ 312845 h 727268"/>
                <a:gd name="connsiteX2" fmla="*/ 0 w 468052"/>
                <a:gd name="connsiteY2" fmla="*/ 0 h 727268"/>
                <a:gd name="connsiteX0" fmla="*/ 0 w 468052"/>
                <a:gd name="connsiteY0" fmla="*/ 721948 h 727268"/>
                <a:gd name="connsiteX1" fmla="*/ 468052 w 468052"/>
                <a:gd name="connsiteY1" fmla="*/ 312845 h 727268"/>
                <a:gd name="connsiteX2" fmla="*/ 0 w 468052"/>
                <a:gd name="connsiteY2" fmla="*/ 0 h 727268"/>
                <a:gd name="connsiteX0" fmla="*/ 0 w 546061"/>
                <a:gd name="connsiteY0" fmla="*/ 721948 h 721948"/>
                <a:gd name="connsiteX1" fmla="*/ 468052 w 546061"/>
                <a:gd name="connsiteY1" fmla="*/ 625690 h 721948"/>
                <a:gd name="connsiteX2" fmla="*/ 468052 w 546061"/>
                <a:gd name="connsiteY2" fmla="*/ 312845 h 721948"/>
                <a:gd name="connsiteX3" fmla="*/ 0 w 546061"/>
                <a:gd name="connsiteY3" fmla="*/ 0 h 721948"/>
                <a:gd name="connsiteX0" fmla="*/ 0 w 534059"/>
                <a:gd name="connsiteY0" fmla="*/ 906446 h 930513"/>
                <a:gd name="connsiteX1" fmla="*/ 468052 w 534059"/>
                <a:gd name="connsiteY1" fmla="*/ 810188 h 930513"/>
                <a:gd name="connsiteX2" fmla="*/ 396044 w 534059"/>
                <a:gd name="connsiteY2" fmla="*/ 184498 h 930513"/>
                <a:gd name="connsiteX3" fmla="*/ 0 w 534059"/>
                <a:gd name="connsiteY3" fmla="*/ 184498 h 930513"/>
                <a:gd name="connsiteX0" fmla="*/ 0 w 528059"/>
                <a:gd name="connsiteY0" fmla="*/ 721948 h 721948"/>
                <a:gd name="connsiteX1" fmla="*/ 468052 w 528059"/>
                <a:gd name="connsiteY1" fmla="*/ 625690 h 721948"/>
                <a:gd name="connsiteX2" fmla="*/ 360040 w 528059"/>
                <a:gd name="connsiteY2" fmla="*/ 192521 h 721948"/>
                <a:gd name="connsiteX3" fmla="*/ 0 w 528059"/>
                <a:gd name="connsiteY3" fmla="*/ 0 h 721948"/>
                <a:gd name="connsiteX0" fmla="*/ 0 w 528059"/>
                <a:gd name="connsiteY0" fmla="*/ 721948 h 721948"/>
                <a:gd name="connsiteX1" fmla="*/ 468052 w 528059"/>
                <a:gd name="connsiteY1" fmla="*/ 625690 h 721948"/>
                <a:gd name="connsiteX2" fmla="*/ 360040 w 528059"/>
                <a:gd name="connsiteY2" fmla="*/ 192521 h 721948"/>
                <a:gd name="connsiteX3" fmla="*/ 0 w 528059"/>
                <a:gd name="connsiteY3" fmla="*/ 0 h 721948"/>
                <a:gd name="connsiteX0" fmla="*/ 0 w 587825"/>
                <a:gd name="connsiteY0" fmla="*/ 721948 h 721948"/>
                <a:gd name="connsiteX1" fmla="*/ 468052 w 587825"/>
                <a:gd name="connsiteY1" fmla="*/ 625690 h 721948"/>
                <a:gd name="connsiteX2" fmla="*/ 528059 w 587825"/>
                <a:gd name="connsiteY2" fmla="*/ 192521 h 721948"/>
                <a:gd name="connsiteX3" fmla="*/ 0 w 587825"/>
                <a:gd name="connsiteY3" fmla="*/ 0 h 721948"/>
                <a:gd name="connsiteX0" fmla="*/ 0 w 540060"/>
                <a:gd name="connsiteY0" fmla="*/ 721948 h 721948"/>
                <a:gd name="connsiteX1" fmla="*/ 468052 w 540060"/>
                <a:gd name="connsiteY1" fmla="*/ 625690 h 721948"/>
                <a:gd name="connsiteX2" fmla="*/ 432048 w 540060"/>
                <a:gd name="connsiteY2" fmla="*/ 192521 h 721948"/>
                <a:gd name="connsiteX3" fmla="*/ 0 w 540060"/>
                <a:gd name="connsiteY3" fmla="*/ 0 h 721948"/>
                <a:gd name="connsiteX0" fmla="*/ 0 w 540060"/>
                <a:gd name="connsiteY0" fmla="*/ 688580 h 688580"/>
                <a:gd name="connsiteX1" fmla="*/ 468052 w 540060"/>
                <a:gd name="connsiteY1" fmla="*/ 592322 h 688580"/>
                <a:gd name="connsiteX2" fmla="*/ 432048 w 540060"/>
                <a:gd name="connsiteY2" fmla="*/ 159153 h 688580"/>
                <a:gd name="connsiteX3" fmla="*/ 0 w 540060"/>
                <a:gd name="connsiteY3" fmla="*/ 38828 h 688580"/>
                <a:gd name="connsiteX0" fmla="*/ 0 w 530560"/>
                <a:gd name="connsiteY0" fmla="*/ 688580 h 688580"/>
                <a:gd name="connsiteX1" fmla="*/ 468052 w 530560"/>
                <a:gd name="connsiteY1" fmla="*/ 592322 h 688580"/>
                <a:gd name="connsiteX2" fmla="*/ 432048 w 530560"/>
                <a:gd name="connsiteY2" fmla="*/ 159153 h 688580"/>
                <a:gd name="connsiteX3" fmla="*/ 0 w 530560"/>
                <a:gd name="connsiteY3" fmla="*/ 38828 h 688580"/>
                <a:gd name="connsiteX0" fmla="*/ 0 w 530560"/>
                <a:gd name="connsiteY0" fmla="*/ 688580 h 688580"/>
                <a:gd name="connsiteX1" fmla="*/ 468052 w 530560"/>
                <a:gd name="connsiteY1" fmla="*/ 592322 h 688580"/>
                <a:gd name="connsiteX2" fmla="*/ 432048 w 530560"/>
                <a:gd name="connsiteY2" fmla="*/ 159153 h 688580"/>
                <a:gd name="connsiteX3" fmla="*/ 0 w 530560"/>
                <a:gd name="connsiteY3" fmla="*/ 38828 h 688580"/>
                <a:gd name="connsiteX0" fmla="*/ 0 w 530560"/>
                <a:gd name="connsiteY0" fmla="*/ 688580 h 688580"/>
                <a:gd name="connsiteX1" fmla="*/ 468052 w 530560"/>
                <a:gd name="connsiteY1" fmla="*/ 592322 h 688580"/>
                <a:gd name="connsiteX2" fmla="*/ 432048 w 530560"/>
                <a:gd name="connsiteY2" fmla="*/ 159153 h 688580"/>
                <a:gd name="connsiteX3" fmla="*/ 0 w 530560"/>
                <a:gd name="connsiteY3" fmla="*/ 38828 h 688580"/>
                <a:gd name="connsiteX0" fmla="*/ 0 w 530560"/>
                <a:gd name="connsiteY0" fmla="*/ 688580 h 704623"/>
                <a:gd name="connsiteX1" fmla="*/ 108012 w 530560"/>
                <a:gd name="connsiteY1" fmla="*/ 688580 h 704623"/>
                <a:gd name="connsiteX2" fmla="*/ 468052 w 530560"/>
                <a:gd name="connsiteY2" fmla="*/ 592322 h 704623"/>
                <a:gd name="connsiteX3" fmla="*/ 432048 w 530560"/>
                <a:gd name="connsiteY3" fmla="*/ 159153 h 704623"/>
                <a:gd name="connsiteX4" fmla="*/ 0 w 530560"/>
                <a:gd name="connsiteY4" fmla="*/ 38828 h 704623"/>
                <a:gd name="connsiteX0" fmla="*/ 0 w 530560"/>
                <a:gd name="connsiteY0" fmla="*/ 688580 h 704623"/>
                <a:gd name="connsiteX1" fmla="*/ 108012 w 530560"/>
                <a:gd name="connsiteY1" fmla="*/ 688580 h 704623"/>
                <a:gd name="connsiteX2" fmla="*/ 468052 w 530560"/>
                <a:gd name="connsiteY2" fmla="*/ 592322 h 704623"/>
                <a:gd name="connsiteX3" fmla="*/ 432048 w 530560"/>
                <a:gd name="connsiteY3" fmla="*/ 159153 h 704623"/>
                <a:gd name="connsiteX4" fmla="*/ 0 w 530560"/>
                <a:gd name="connsiteY4" fmla="*/ 38828 h 704623"/>
                <a:gd name="connsiteX0" fmla="*/ 0 w 611363"/>
                <a:gd name="connsiteY0" fmla="*/ 688580 h 688580"/>
                <a:gd name="connsiteX1" fmla="*/ 108012 w 611363"/>
                <a:gd name="connsiteY1" fmla="*/ 688580 h 688580"/>
                <a:gd name="connsiteX2" fmla="*/ 468052 w 611363"/>
                <a:gd name="connsiteY2" fmla="*/ 592322 h 688580"/>
                <a:gd name="connsiteX3" fmla="*/ 432048 w 611363"/>
                <a:gd name="connsiteY3" fmla="*/ 159153 h 688580"/>
                <a:gd name="connsiteX4" fmla="*/ 0 w 611363"/>
                <a:gd name="connsiteY4" fmla="*/ 38828 h 688580"/>
                <a:gd name="connsiteX0" fmla="*/ 0 w 611363"/>
                <a:gd name="connsiteY0" fmla="*/ 688580 h 688580"/>
                <a:gd name="connsiteX1" fmla="*/ 108012 w 611363"/>
                <a:gd name="connsiteY1" fmla="*/ 688580 h 688580"/>
                <a:gd name="connsiteX2" fmla="*/ 468052 w 611363"/>
                <a:gd name="connsiteY2" fmla="*/ 592322 h 688580"/>
                <a:gd name="connsiteX3" fmla="*/ 432048 w 611363"/>
                <a:gd name="connsiteY3" fmla="*/ 159153 h 688580"/>
                <a:gd name="connsiteX4" fmla="*/ 0 w 611363"/>
                <a:gd name="connsiteY4" fmla="*/ 38828 h 688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363" h="688580">
                  <a:moveTo>
                    <a:pt x="0" y="688580"/>
                  </a:moveTo>
                  <a:cubicBezTo>
                    <a:pt x="2701" y="686636"/>
                    <a:pt x="611363" y="659941"/>
                    <a:pt x="108012" y="688580"/>
                  </a:cubicBezTo>
                  <a:cubicBezTo>
                    <a:pt x="238111" y="687275"/>
                    <a:pt x="398746" y="678616"/>
                    <a:pt x="468052" y="592322"/>
                  </a:cubicBezTo>
                  <a:cubicBezTo>
                    <a:pt x="530560" y="459991"/>
                    <a:pt x="491814" y="241840"/>
                    <a:pt x="432048" y="159153"/>
                  </a:cubicBezTo>
                  <a:cubicBezTo>
                    <a:pt x="222534" y="0"/>
                    <a:pt x="0" y="38828"/>
                    <a:pt x="0" y="38828"/>
                  </a:cubicBezTo>
                </a:path>
              </a:pathLst>
            </a:custGeom>
            <a:ln>
              <a:headEnd type="arrow" w="med" len="med"/>
              <a:tailEnd type="arrow" w="med" len="med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79642" y="5624896"/>
              <a:ext cx="1450462" cy="30777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sz="1400" i="1" dirty="0" smtClean="0">
                  <a:solidFill>
                    <a:schemeClr val="bg1"/>
                  </a:solidFill>
                  <a:latin typeface="Arial"/>
                  <a:cs typeface="Arial"/>
                </a:rPr>
                <a:t>¬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(WORLD </a:t>
              </a:r>
              <a:r>
                <a:rPr lang="en-US" sz="1400" i="1" dirty="0" smtClean="0">
                  <a:solidFill>
                    <a:schemeClr val="bg1"/>
                  </a:solidFill>
                  <a:latin typeface="Arial"/>
                  <a:cs typeface="Arial"/>
                </a:rPr>
                <a:t>˄</a:t>
              </a:r>
              <a:r>
                <a:rPr lang="en-US" sz="1400" i="1" dirty="0" smtClean="0">
                  <a:solidFill>
                    <a:schemeClr val="bg1"/>
                  </a:solidFill>
                </a:rPr>
                <a:t> BYE)</a:t>
              </a:r>
              <a:endParaRPr lang="de-DE" sz="14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4638"/>
            <a:ext cx="4487863" cy="1143000"/>
          </a:xfrm>
        </p:spPr>
        <p:txBody>
          <a:bodyPr/>
          <a:lstStyle/>
          <a:p>
            <a:pPr eaLnBrk="1" hangingPunct="1"/>
            <a:r>
              <a:rPr lang="en-US" smtClean="0"/>
              <a:t>Formalization: CFJ</a:t>
            </a:r>
            <a:endParaRPr lang="de-DE" smtClean="0"/>
          </a:p>
        </p:txBody>
      </p:sp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63" y="549275"/>
            <a:ext cx="3900487" cy="597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1341438"/>
            <a:ext cx="2578100" cy="319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Rectangle 8"/>
          <p:cNvSpPr>
            <a:spLocks noChangeArrowheads="1"/>
          </p:cNvSpPr>
          <p:nvPr/>
        </p:nvSpPr>
        <p:spPr bwMode="auto">
          <a:xfrm>
            <a:off x="6578600" y="179388"/>
            <a:ext cx="23860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914400"/>
            <a:r>
              <a:rPr lang="de-DE" sz="1800" b="1">
                <a:solidFill>
                  <a:srgbClr val="3333FF"/>
                </a:solidFill>
              </a:rPr>
              <a:t>[ASE’08, TOSEM‘11]</a:t>
            </a:r>
          </a:p>
        </p:txBody>
      </p:sp>
      <p:pic>
        <p:nvPicPr>
          <p:cNvPr id="39942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4506913"/>
            <a:ext cx="2635250" cy="276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988" y="6124575"/>
            <a:ext cx="211137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676382"/>
            <a:ext cx="4068452" cy="28606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87400" y="928688"/>
            <a:ext cx="3476625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4000" dirty="0" err="1">
                <a:solidFill>
                  <a:schemeClr val="bg1"/>
                </a:solidFill>
                <a:latin typeface="+mj-lt"/>
              </a:rPr>
              <a:t>Surface</a:t>
            </a:r>
            <a:r>
              <a:rPr lang="de-DE" sz="4000" dirty="0">
                <a:solidFill>
                  <a:schemeClr val="bg1"/>
                </a:solidFill>
                <a:latin typeface="+mj-lt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+mj-lt"/>
              </a:rPr>
              <a:t>Complexity</a:t>
            </a:r>
            <a:endParaRPr lang="de-DE" sz="3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 rot="1023022">
            <a:off x="4440238" y="442913"/>
            <a:ext cx="4914900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4400" dirty="0">
                <a:latin typeface="+mj-lt"/>
              </a:rPr>
              <a:t>Handling </a:t>
            </a:r>
            <a:r>
              <a:rPr lang="de-DE" sz="4400" dirty="0" err="1">
                <a:latin typeface="+mj-lt"/>
              </a:rPr>
              <a:t>Complexity</a:t>
            </a:r>
            <a:endParaRPr lang="de-DE" sz="4400" dirty="0">
              <a:latin typeface="+mj-lt"/>
            </a:endParaRPr>
          </a:p>
        </p:txBody>
      </p:sp>
      <p:pic>
        <p:nvPicPr>
          <p:cNvPr id="40965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425" y="4329113"/>
            <a:ext cx="2293938" cy="229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683000" y="5021263"/>
            <a:ext cx="1263650" cy="13081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de-DE" sz="5500" dirty="0">
                <a:latin typeface="+mj-lt"/>
              </a:rPr>
              <a:t>SAT</a:t>
            </a:r>
          </a:p>
          <a:p>
            <a:pPr algn="r">
              <a:defRPr/>
            </a:pPr>
            <a:r>
              <a:rPr lang="de-DE" sz="2400" dirty="0">
                <a:latin typeface="+mj-lt"/>
              </a:rPr>
              <a:t>Problem</a:t>
            </a:r>
            <a:endParaRPr lang="de-DE" sz="3200" dirty="0">
              <a:latin typeface="+mj-lt"/>
            </a:endParaRPr>
          </a:p>
        </p:txBody>
      </p:sp>
      <p:sp>
        <p:nvSpPr>
          <p:cNvPr id="12" name="Bent Arrow 11"/>
          <p:cNvSpPr/>
          <p:nvPr/>
        </p:nvSpPr>
        <p:spPr>
          <a:xfrm rot="5400000">
            <a:off x="5277644" y="1434306"/>
            <a:ext cx="971550" cy="928688"/>
          </a:xfrm>
          <a:prstGeom prst="bentArrow">
            <a:avLst>
              <a:gd name="adj1" fmla="val 34309"/>
              <a:gd name="adj2" fmla="val 25000"/>
              <a:gd name="adj3" fmla="val 31650"/>
              <a:gd name="adj4" fmla="val 6768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0968" name="Group 17"/>
          <p:cNvGrpSpPr>
            <a:grpSpLocks/>
          </p:cNvGrpSpPr>
          <p:nvPr/>
        </p:nvGrpSpPr>
        <p:grpSpPr bwMode="auto">
          <a:xfrm>
            <a:off x="5464175" y="2744788"/>
            <a:ext cx="2708275" cy="2160587"/>
            <a:chOff x="179512" y="2013161"/>
            <a:chExt cx="5446126" cy="4343189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48786" y="2013161"/>
              <a:ext cx="4976852" cy="4343189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</p:pic>
        <p:sp>
          <p:nvSpPr>
            <p:cNvPr id="15" name="Freeform 14"/>
            <p:cNvSpPr/>
            <p:nvPr/>
          </p:nvSpPr>
          <p:spPr>
            <a:xfrm>
              <a:off x="179512" y="2313132"/>
              <a:ext cx="628891" cy="3532630"/>
            </a:xfrm>
            <a:custGeom>
              <a:avLst/>
              <a:gdLst>
                <a:gd name="connsiteX0" fmla="*/ 628952 w 628952"/>
                <a:gd name="connsiteY0" fmla="*/ 2569029 h 2604106"/>
                <a:gd name="connsiteX1" fmla="*/ 120952 w 628952"/>
                <a:gd name="connsiteY1" fmla="*/ 2249715 h 2604106"/>
                <a:gd name="connsiteX2" fmla="*/ 55638 w 628952"/>
                <a:gd name="connsiteY2" fmla="*/ 442686 h 2604106"/>
                <a:gd name="connsiteX3" fmla="*/ 454781 w 628952"/>
                <a:gd name="connsiteY3" fmla="*/ 0 h 2604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952" h="2604106">
                  <a:moveTo>
                    <a:pt x="628952" y="2569029"/>
                  </a:moveTo>
                  <a:cubicBezTo>
                    <a:pt x="422728" y="2586567"/>
                    <a:pt x="216504" y="2604106"/>
                    <a:pt x="120952" y="2249715"/>
                  </a:cubicBezTo>
                  <a:cubicBezTo>
                    <a:pt x="25400" y="1895325"/>
                    <a:pt x="0" y="817639"/>
                    <a:pt x="55638" y="442686"/>
                  </a:cubicBezTo>
                  <a:cubicBezTo>
                    <a:pt x="111276" y="67733"/>
                    <a:pt x="382210" y="68943"/>
                    <a:pt x="454781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2161954" y="4508660"/>
              <a:ext cx="360733" cy="1206264"/>
            </a:xfrm>
            <a:custGeom>
              <a:avLst/>
              <a:gdLst>
                <a:gd name="connsiteX0" fmla="*/ 362857 w 362857"/>
                <a:gd name="connsiteY0" fmla="*/ 827314 h 827314"/>
                <a:gd name="connsiteX1" fmla="*/ 58057 w 362857"/>
                <a:gd name="connsiteY1" fmla="*/ 232229 h 827314"/>
                <a:gd name="connsiteX2" fmla="*/ 14514 w 362857"/>
                <a:gd name="connsiteY2" fmla="*/ 0 h 82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2857" h="827314">
                  <a:moveTo>
                    <a:pt x="362857" y="827314"/>
                  </a:moveTo>
                  <a:cubicBezTo>
                    <a:pt x="239485" y="598714"/>
                    <a:pt x="116114" y="370115"/>
                    <a:pt x="58057" y="232229"/>
                  </a:cubicBezTo>
                  <a:cubicBezTo>
                    <a:pt x="0" y="94343"/>
                    <a:pt x="14514" y="0"/>
                    <a:pt x="14514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+mj-lt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2385417" y="3538543"/>
              <a:ext cx="277732" cy="2169999"/>
            </a:xfrm>
            <a:custGeom>
              <a:avLst/>
              <a:gdLst>
                <a:gd name="connsiteX0" fmla="*/ 145143 w 278190"/>
                <a:gd name="connsiteY0" fmla="*/ 1451428 h 1451428"/>
                <a:gd name="connsiteX1" fmla="*/ 254000 w 278190"/>
                <a:gd name="connsiteY1" fmla="*/ 747485 h 1451428"/>
                <a:gd name="connsiteX2" fmla="*/ 0 w 278190"/>
                <a:gd name="connsiteY2" fmla="*/ 0 h 1451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8190" h="1451428">
                  <a:moveTo>
                    <a:pt x="145143" y="1451428"/>
                  </a:moveTo>
                  <a:cubicBezTo>
                    <a:pt x="211666" y="1220409"/>
                    <a:pt x="278190" y="989390"/>
                    <a:pt x="254000" y="747485"/>
                  </a:cubicBezTo>
                  <a:cubicBezTo>
                    <a:pt x="229810" y="505580"/>
                    <a:pt x="0" y="0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+mj-l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164288" y="2059104"/>
            <a:ext cx="1971757" cy="11387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de-DE" sz="4000" dirty="0" err="1"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+mj-lt"/>
              </a:rPr>
              <a:t>Inherent</a:t>
            </a:r>
            <a:endParaRPr lang="de-DE" dirty="0">
              <a:effectLst>
                <a:glow rad="139700">
                  <a:schemeClr val="bg1">
                    <a:alpha val="40000"/>
                  </a:schemeClr>
                </a:glow>
              </a:effectLst>
              <a:latin typeface="+mj-lt"/>
            </a:endParaRPr>
          </a:p>
          <a:p>
            <a:pPr algn="r">
              <a:defRPr/>
            </a:pPr>
            <a:r>
              <a:rPr lang="de-DE" dirty="0" err="1">
                <a:effectLst>
                  <a:glow rad="139700">
                    <a:schemeClr val="bg1">
                      <a:alpha val="40000"/>
                    </a:schemeClr>
                  </a:glow>
                </a:effectLst>
                <a:latin typeface="+mj-lt"/>
              </a:rPr>
              <a:t>Complexity</a:t>
            </a:r>
            <a:endParaRPr lang="de-DE" dirty="0">
              <a:effectLst>
                <a:glow rad="139700">
                  <a:schemeClr val="bg1">
                    <a:alpha val="40000"/>
                  </a:schemeClr>
                </a:glow>
              </a:effectLst>
              <a:latin typeface="+mj-lt"/>
            </a:endParaRPr>
          </a:p>
        </p:txBody>
      </p:sp>
      <p:sp>
        <p:nvSpPr>
          <p:cNvPr id="19" name="Bent Arrow 18"/>
          <p:cNvSpPr/>
          <p:nvPr/>
        </p:nvSpPr>
        <p:spPr>
          <a:xfrm rot="10800000">
            <a:off x="5256213" y="5200650"/>
            <a:ext cx="971550" cy="928688"/>
          </a:xfrm>
          <a:prstGeom prst="bentArrow">
            <a:avLst>
              <a:gd name="adj1" fmla="val 34309"/>
              <a:gd name="adj2" fmla="val 25000"/>
              <a:gd name="adj3" fmla="val 31650"/>
              <a:gd name="adj4" fmla="val 6768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8029" y="549275"/>
            <a:ext cx="8764451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Variability</a:t>
            </a:r>
            <a:r>
              <a:rPr lang="de-DE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-Aware Analysis</a:t>
            </a:r>
            <a:endParaRPr lang="de-DE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14454" y="1641475"/>
            <a:ext cx="3036888" cy="40322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Type System</a:t>
            </a:r>
          </a:p>
          <a:p>
            <a:pPr>
              <a:defRPr/>
            </a:pP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</a:t>
            </a: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Analysis</a:t>
            </a:r>
          </a:p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Bug </a:t>
            </a: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</a:t>
            </a:r>
            <a:endParaRPr lang="de-DE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Testing</a:t>
            </a:r>
            <a:endParaRPr lang="de-DE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</a:t>
            </a: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Checking</a:t>
            </a:r>
            <a:endParaRPr lang="de-DE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Theorem </a:t>
            </a:r>
            <a:r>
              <a:rPr lang="de-DE" sz="3200" dirty="0" err="1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Proving</a:t>
            </a:r>
            <a:endParaRPr lang="de-DE" sz="32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defRPr/>
            </a:pPr>
            <a:r>
              <a:rPr lang="de-DE" sz="320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  <a:p>
            <a:pPr>
              <a:defRPr/>
            </a:pPr>
            <a:endParaRPr lang="de-DE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Grp="1" noChangeArrowheads="1"/>
          </p:cNvSpPr>
          <p:nvPr>
            <p:ph type="title"/>
          </p:nvPr>
        </p:nvSpPr>
        <p:spPr>
          <a:xfrm>
            <a:off x="87313" y="-242888"/>
            <a:ext cx="8229600" cy="1143001"/>
          </a:xfrm>
        </p:spPr>
        <p:txBody>
          <a:bodyPr lIns="0" tIns="31680" rIns="0" bIns="0"/>
          <a:lstStyle/>
          <a:p>
            <a:pPr algn="l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smtClean="0"/>
              <a:t>CIDE</a:t>
            </a:r>
          </a:p>
        </p:txBody>
      </p:sp>
      <p:sp>
        <p:nvSpPr>
          <p:cNvPr id="43011" name="Text Box 3"/>
          <p:cNvSpPr txBox="1">
            <a:spLocks noChangeArrowheads="1"/>
          </p:cNvSpPr>
          <p:nvPr/>
        </p:nvSpPr>
        <p:spPr bwMode="auto">
          <a:xfrm>
            <a:off x="3143250" y="6348413"/>
            <a:ext cx="2832100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  <a:latin typeface="Bitstream Vera Sans Mono" pitchFamily="49" charset="0"/>
              </a:rPr>
              <a:t>http://fosd.de/cide</a:t>
            </a:r>
          </a:p>
        </p:txBody>
      </p:sp>
      <p:pic>
        <p:nvPicPr>
          <p:cNvPr id="4301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20713"/>
            <a:ext cx="9148763" cy="629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TextBox 1"/>
          <p:cNvSpPr txBox="1">
            <a:spLocks noChangeArrowheads="1"/>
          </p:cNvSpPr>
          <p:nvPr/>
        </p:nvSpPr>
        <p:spPr bwMode="auto">
          <a:xfrm>
            <a:off x="6289675" y="333375"/>
            <a:ext cx="2890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open source, fosd.net/cide</a:t>
            </a:r>
            <a:endParaRPr lang="de-DE" sz="18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Automated Refactorings</a:t>
            </a:r>
            <a:endParaRPr lang="de-DE" smtClean="0"/>
          </a:p>
        </p:txBody>
      </p:sp>
      <p:sp>
        <p:nvSpPr>
          <p:cNvPr id="63491" name="Rectangle 1"/>
          <p:cNvSpPr>
            <a:spLocks noGrp="1" noChangeArrowheads="1"/>
          </p:cNvSpPr>
          <p:nvPr>
            <p:ph sz="half" idx="1"/>
          </p:nvPr>
        </p:nvSpPr>
        <p:spPr/>
        <p:txBody>
          <a:bodyPr lIns="0" tIns="24840" rIns="0" bIns="0"/>
          <a:lstStyle/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400" smtClean="0"/>
              <a:t>Feature Module</a:t>
            </a:r>
          </a:p>
        </p:txBody>
      </p:sp>
      <p:sp>
        <p:nvSpPr>
          <p:cNvPr id="63492" name="Rectangle 17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r>
              <a:rPr lang="en-US" sz="2400" smtClean="0"/>
              <a:t>Annotationen</a:t>
            </a:r>
            <a:endParaRPr lang="de-DE" sz="2400" smtClean="0"/>
          </a:p>
        </p:txBody>
      </p:sp>
      <p:sp>
        <p:nvSpPr>
          <p:cNvPr id="63493" name="AutoShape 3"/>
          <p:cNvSpPr>
            <a:spLocks noChangeArrowheads="1"/>
          </p:cNvSpPr>
          <p:nvPr/>
        </p:nvSpPr>
        <p:spPr bwMode="auto">
          <a:xfrm>
            <a:off x="4716463" y="1989138"/>
            <a:ext cx="3887787" cy="4752975"/>
          </a:xfrm>
          <a:prstGeom prst="roundRect">
            <a:avLst>
              <a:gd name="adj" fmla="val 65"/>
            </a:avLst>
          </a:prstGeom>
          <a:solidFill>
            <a:srgbClr val="FFFFFF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000000"/>
            </a:outerShdw>
          </a:effectLst>
        </p:spPr>
        <p:txBody>
          <a:bodyPr lIns="108000" tIns="63000" rIns="108000" bIns="63000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class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Stack {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[]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data;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FF0000"/>
                </a:solidFill>
                <a:latin typeface="Bitstream Vera Sans Mono" pitchFamily="49" charset="0"/>
              </a:rPr>
              <a:t>#</a:t>
            </a:r>
            <a:r>
              <a:rPr lang="en-GB" sz="1800" b="1" dirty="0" err="1">
                <a:solidFill>
                  <a:srgbClr val="FF0000"/>
                </a:solidFill>
                <a:latin typeface="Bitstream Vera Sans Mono" pitchFamily="49" charset="0"/>
              </a:rPr>
              <a:t>ifdef</a:t>
            </a:r>
            <a:r>
              <a:rPr lang="en-GB" sz="1800" b="1" dirty="0">
                <a:solidFill>
                  <a:srgbClr val="FF0000"/>
                </a:solidFill>
                <a:latin typeface="Bitstream Vera Sans Mono" pitchFamily="49" charset="0"/>
              </a:rPr>
              <a:t> UNDO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backup;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void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undo() { /*...*/ }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FF0000"/>
                </a:solidFill>
                <a:latin typeface="Bitstream Vera Sans Mono" pitchFamily="49" charset="0"/>
              </a:rPr>
              <a:t>#</a:t>
            </a:r>
            <a:r>
              <a:rPr lang="en-GB" sz="1800" b="1" dirty="0" err="1">
                <a:solidFill>
                  <a:srgbClr val="FF0000"/>
                </a:solidFill>
                <a:latin typeface="Bitstream Vera Sans Mono" pitchFamily="49" charset="0"/>
              </a:rPr>
              <a:t>endif</a:t>
            </a:r>
            <a:endParaRPr lang="en-GB" sz="1800" b="1" dirty="0">
              <a:solidFill>
                <a:srgbClr val="FF0000"/>
              </a:solidFill>
              <a:latin typeface="Bitstream Vera Sans Mono" pitchFamily="49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FF0000"/>
                </a:solidFill>
                <a:latin typeface="Bitstream Vera Sans Mono" pitchFamily="49" charset="0"/>
              </a:rPr>
              <a:t>#</a:t>
            </a:r>
            <a:r>
              <a:rPr lang="en-GB" sz="1800" b="1" dirty="0" err="1">
                <a:solidFill>
                  <a:srgbClr val="FF0000"/>
                </a:solidFill>
                <a:latin typeface="Bitstream Vera Sans Mono" pitchFamily="49" charset="0"/>
              </a:rPr>
              <a:t>ifdef</a:t>
            </a:r>
            <a:r>
              <a:rPr lang="en-GB" sz="1800" b="1" dirty="0">
                <a:solidFill>
                  <a:srgbClr val="FF0000"/>
                </a:solidFill>
                <a:latin typeface="Bitstream Vera Sans Mono" pitchFamily="49" charset="0"/>
              </a:rPr>
              <a:t> TOP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top() { /*...*/ }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FF0000"/>
                </a:solidFill>
                <a:latin typeface="Bitstream Vera Sans Mono" pitchFamily="49" charset="0"/>
              </a:rPr>
              <a:t>#</a:t>
            </a:r>
            <a:r>
              <a:rPr lang="en-GB" sz="1800" b="1" dirty="0" err="1">
                <a:solidFill>
                  <a:srgbClr val="FF0000"/>
                </a:solidFill>
                <a:latin typeface="Bitstream Vera Sans Mono" pitchFamily="49" charset="0"/>
              </a:rPr>
              <a:t>endif</a:t>
            </a:r>
            <a:endParaRPr lang="en-GB" sz="1800" b="1" dirty="0">
              <a:solidFill>
                <a:srgbClr val="FF0000"/>
              </a:solidFill>
              <a:latin typeface="Bitstream Vera Sans Mono" pitchFamily="49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void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push(</a:t>
            </a:r>
            <a:r>
              <a:rPr lang="en-GB" sz="1800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o) {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FF0000"/>
                </a:solidFill>
                <a:latin typeface="Bitstream Vera Sans Mono" pitchFamily="49" charset="0"/>
              </a:rPr>
              <a:t>#</a:t>
            </a:r>
            <a:r>
              <a:rPr lang="en-GB" sz="1800" b="1" dirty="0" err="1">
                <a:solidFill>
                  <a:srgbClr val="FF0000"/>
                </a:solidFill>
                <a:latin typeface="Bitstream Vera Sans Mono" pitchFamily="49" charset="0"/>
              </a:rPr>
              <a:t>ifdef</a:t>
            </a:r>
            <a:r>
              <a:rPr lang="en-GB" sz="1800" b="1" dirty="0">
                <a:solidFill>
                  <a:srgbClr val="FF0000"/>
                </a:solidFill>
                <a:latin typeface="Bitstream Vera Sans Mono" pitchFamily="49" charset="0"/>
              </a:rPr>
              <a:t> UNDO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	backup = top();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FF0000"/>
                </a:solidFill>
                <a:latin typeface="Bitstream Vera Sans Mono" pitchFamily="49" charset="0"/>
              </a:rPr>
              <a:t>#</a:t>
            </a:r>
            <a:r>
              <a:rPr lang="en-GB" sz="1800" b="1" dirty="0" err="1">
                <a:solidFill>
                  <a:srgbClr val="FF0000"/>
                </a:solidFill>
                <a:latin typeface="Bitstream Vera Sans Mono" pitchFamily="49" charset="0"/>
              </a:rPr>
              <a:t>endif</a:t>
            </a:r>
            <a:endParaRPr lang="en-GB" sz="1800" b="1" dirty="0">
              <a:solidFill>
                <a:srgbClr val="FF0000"/>
              </a:solidFill>
              <a:latin typeface="Bitstream Vera Sans Mono" pitchFamily="49" charset="0"/>
            </a:endParaRP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	/*...*/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}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pop() { /*...*/ }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}</a:t>
            </a:r>
          </a:p>
        </p:txBody>
      </p:sp>
      <p:sp>
        <p:nvSpPr>
          <p:cNvPr id="63494" name="AutoShape 4"/>
          <p:cNvSpPr>
            <a:spLocks noChangeArrowheads="1"/>
          </p:cNvSpPr>
          <p:nvPr/>
        </p:nvSpPr>
        <p:spPr bwMode="auto">
          <a:xfrm>
            <a:off x="468313" y="1989138"/>
            <a:ext cx="3887787" cy="1511300"/>
          </a:xfrm>
          <a:prstGeom prst="roundRect">
            <a:avLst>
              <a:gd name="adj" fmla="val 65"/>
            </a:avLst>
          </a:prstGeom>
          <a:solidFill>
            <a:srgbClr val="FFFFFF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000000"/>
            </a:outerShdw>
          </a:effectLst>
        </p:spPr>
        <p:txBody>
          <a:bodyPr lIns="108000" tIns="63000" rIns="108000" bIns="63000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class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Stack {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[]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data;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void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push(</a:t>
            </a:r>
            <a:r>
              <a:rPr lang="en-GB" sz="1800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o) { … }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pop() { /*...*/ }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}</a:t>
            </a:r>
          </a:p>
        </p:txBody>
      </p:sp>
      <p:sp>
        <p:nvSpPr>
          <p:cNvPr id="63495" name="AutoShape 5"/>
          <p:cNvSpPr>
            <a:spLocks noChangeArrowheads="1"/>
          </p:cNvSpPr>
          <p:nvPr/>
        </p:nvSpPr>
        <p:spPr bwMode="auto">
          <a:xfrm>
            <a:off x="468313" y="3617913"/>
            <a:ext cx="3887787" cy="963612"/>
          </a:xfrm>
          <a:prstGeom prst="roundRect">
            <a:avLst>
              <a:gd name="adj" fmla="val 65"/>
            </a:avLst>
          </a:prstGeom>
          <a:solidFill>
            <a:srgbClr val="FFFFFF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000000"/>
            </a:outerShdw>
          </a:effectLst>
        </p:spPr>
        <p:txBody>
          <a:bodyPr lIns="108000" tIns="63000" rIns="108000" bIns="63000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008000"/>
                </a:solidFill>
                <a:latin typeface="Bitstream Vera Sans Mono" pitchFamily="49" charset="0"/>
              </a:rPr>
              <a:t>refines</a:t>
            </a: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 class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Stack {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top() { /*...*/ }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}</a:t>
            </a:r>
          </a:p>
        </p:txBody>
      </p:sp>
      <p:sp>
        <p:nvSpPr>
          <p:cNvPr id="63496" name="AutoShape 6"/>
          <p:cNvSpPr>
            <a:spLocks noChangeArrowheads="1"/>
          </p:cNvSpPr>
          <p:nvPr/>
        </p:nvSpPr>
        <p:spPr bwMode="auto">
          <a:xfrm>
            <a:off x="468313" y="4724400"/>
            <a:ext cx="3887787" cy="2305050"/>
          </a:xfrm>
          <a:prstGeom prst="roundRect">
            <a:avLst>
              <a:gd name="adj" fmla="val 65"/>
            </a:avLst>
          </a:prstGeom>
          <a:solidFill>
            <a:srgbClr val="FFFFFF"/>
          </a:solidFill>
          <a:ln w="36000">
            <a:solidFill>
              <a:srgbClr val="000000"/>
            </a:solidFill>
            <a:miter lim="800000"/>
            <a:headEnd/>
            <a:tailEnd/>
          </a:ln>
          <a:effectLst>
            <a:outerShdw dist="50912" dir="2700000" algn="ctr" rotWithShape="0">
              <a:srgbClr val="000000"/>
            </a:outerShdw>
          </a:effectLst>
        </p:spPr>
        <p:txBody>
          <a:bodyPr lIns="108000" tIns="63000" rIns="108000" bIns="63000"/>
          <a:lstStyle/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b="1" dirty="0">
                <a:solidFill>
                  <a:srgbClr val="008000"/>
                </a:solidFill>
                <a:latin typeface="Bitstream Vera Sans Mono" pitchFamily="49" charset="0"/>
              </a:rPr>
              <a:t>refines</a:t>
            </a: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 class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Stack {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backup;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void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undo() { /*...*/ }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b="1" dirty="0">
                <a:solidFill>
                  <a:srgbClr val="000000"/>
                </a:solidFill>
                <a:latin typeface="Bitstream Vera Sans Mono" pitchFamily="49" charset="0"/>
              </a:rPr>
              <a:t>void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push(</a:t>
            </a:r>
            <a:r>
              <a:rPr lang="en-GB" sz="1800" dirty="0" err="1">
                <a:solidFill>
                  <a:srgbClr val="000000"/>
                </a:solidFill>
                <a:latin typeface="Bitstream Vera Sans Mono" pitchFamily="49" charset="0"/>
              </a:rPr>
              <a:t>int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 o) {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	backup = top();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	</a:t>
            </a:r>
            <a:r>
              <a:rPr lang="en-GB" sz="1800" b="1" dirty="0">
                <a:solidFill>
                  <a:srgbClr val="008000"/>
                </a:solidFill>
                <a:latin typeface="Bitstream Vera Sans Mono" pitchFamily="49" charset="0"/>
              </a:rPr>
              <a:t>original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(v);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Bitstream Vera Sans Mono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	}</a:t>
            </a:r>
          </a:p>
          <a:p>
            <a:pPr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GB" sz="1800" dirty="0">
                <a:solidFill>
                  <a:srgbClr val="000000"/>
                </a:solidFill>
                <a:latin typeface="Bitstream Vera Sans Mono" pitchFamily="49" charset="0"/>
              </a:rPr>
              <a:t>}</a:t>
            </a:r>
          </a:p>
        </p:txBody>
      </p:sp>
      <p:sp>
        <p:nvSpPr>
          <p:cNvPr id="63497" name="Text Box 7"/>
          <p:cNvSpPr txBox="1">
            <a:spLocks noChangeArrowheads="1"/>
          </p:cNvSpPr>
          <p:nvPr/>
        </p:nvSpPr>
        <p:spPr bwMode="auto">
          <a:xfrm rot="-5400000">
            <a:off x="-48419" y="2597944"/>
            <a:ext cx="7000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lnSpc>
                <a:spcPct val="54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  <a:latin typeface="Arial Unicode MS" pitchFamily="34" charset="-128"/>
              </a:rPr>
              <a:t>Base</a:t>
            </a:r>
          </a:p>
        </p:txBody>
      </p:sp>
      <p:sp>
        <p:nvSpPr>
          <p:cNvPr id="63498" name="Text Box 8"/>
          <p:cNvSpPr txBox="1">
            <a:spLocks noChangeArrowheads="1"/>
          </p:cNvSpPr>
          <p:nvPr/>
        </p:nvSpPr>
        <p:spPr bwMode="auto">
          <a:xfrm rot="-5400000">
            <a:off x="12700" y="4011613"/>
            <a:ext cx="5746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lnSpc>
                <a:spcPct val="54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  <a:latin typeface="Arial Unicode MS" pitchFamily="34" charset="-128"/>
              </a:rPr>
              <a:t>Top</a:t>
            </a:r>
          </a:p>
        </p:txBody>
      </p:sp>
      <p:sp>
        <p:nvSpPr>
          <p:cNvPr id="63499" name="Text Box 9"/>
          <p:cNvSpPr txBox="1">
            <a:spLocks noChangeArrowheads="1"/>
          </p:cNvSpPr>
          <p:nvPr/>
        </p:nvSpPr>
        <p:spPr bwMode="auto">
          <a:xfrm rot="-5400000">
            <a:off x="-64294" y="5591970"/>
            <a:ext cx="727075" cy="23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lnSpc>
                <a:spcPct val="54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  <a:latin typeface="Arial Unicode MS" pitchFamily="34" charset="-128"/>
              </a:rPr>
              <a:t>Undo</a:t>
            </a:r>
          </a:p>
        </p:txBody>
      </p:sp>
      <p:sp>
        <p:nvSpPr>
          <p:cNvPr id="63500" name="AutoShape 10"/>
          <p:cNvSpPr>
            <a:spLocks noChangeArrowheads="1"/>
          </p:cNvSpPr>
          <p:nvPr/>
        </p:nvSpPr>
        <p:spPr bwMode="auto">
          <a:xfrm>
            <a:off x="2806700" y="3500438"/>
            <a:ext cx="3529013" cy="1152525"/>
          </a:xfrm>
          <a:prstGeom prst="leftRightArrow">
            <a:avLst>
              <a:gd name="adj1" fmla="val 53630"/>
              <a:gd name="adj2" fmla="val 51784"/>
            </a:avLst>
          </a:prstGeom>
          <a:solidFill>
            <a:srgbClr val="008000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/>
          <a:p>
            <a:pPr algn="ctr" eaLnBrk="1" hangingPunct="1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800" b="1">
                <a:solidFill>
                  <a:srgbClr val="FFFFFF"/>
                </a:solidFill>
                <a:latin typeface="Arial Unicode MS" pitchFamily="34" charset="-128"/>
              </a:rPr>
              <a:t>Automated Transformation</a:t>
            </a:r>
          </a:p>
        </p:txBody>
      </p:sp>
      <p:sp>
        <p:nvSpPr>
          <p:cNvPr id="63501" name="Rectangle 19"/>
          <p:cNvSpPr>
            <a:spLocks noChangeArrowheads="1"/>
          </p:cNvSpPr>
          <p:nvPr/>
        </p:nvSpPr>
        <p:spPr bwMode="auto">
          <a:xfrm>
            <a:off x="7486650" y="333375"/>
            <a:ext cx="14779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914400"/>
            <a:r>
              <a:rPr lang="de-DE" sz="1800" b="1">
                <a:solidFill>
                  <a:srgbClr val="3333FF"/>
                </a:solidFill>
              </a:rPr>
              <a:t>[GPCE’09]</a:t>
            </a:r>
          </a:p>
        </p:txBody>
      </p:sp>
    </p:spTree>
    <p:extLst>
      <p:ext uri="{BB962C8B-B14F-4D97-AF65-F5344CB8AC3E}">
        <p14:creationId xmlns:p14="http://schemas.microsoft.com/office/powerpoint/2010/main" val="8845096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The Real-World Challenge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39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3206750"/>
            <a:ext cx="244792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8888" y="4313238"/>
            <a:ext cx="6172200" cy="177958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9" name="Rectangle 8"/>
          <p:cNvSpPr/>
          <p:nvPr/>
        </p:nvSpPr>
        <p:spPr>
          <a:xfrm>
            <a:off x="323850" y="328613"/>
            <a:ext cx="6994525" cy="23082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5400" dirty="0">
                <a:latin typeface="+mj-lt"/>
              </a:rPr>
              <a:t>Parse </a:t>
            </a:r>
            <a:r>
              <a:rPr lang="en-US" sz="3600" dirty="0">
                <a:latin typeface="+mj-lt"/>
              </a:rPr>
              <a:t>and </a:t>
            </a:r>
            <a:r>
              <a:rPr lang="en-US" sz="5400" dirty="0">
                <a:latin typeface="+mj-lt"/>
              </a:rPr>
              <a:t>Type check</a:t>
            </a:r>
            <a:endParaRPr lang="en-US" sz="3600" dirty="0">
              <a:latin typeface="+mj-lt"/>
            </a:endParaRPr>
          </a:p>
          <a:p>
            <a:pPr>
              <a:defRPr/>
            </a:pPr>
            <a:r>
              <a:rPr lang="en-US" sz="3600" dirty="0">
                <a:latin typeface="+mj-lt"/>
              </a:rPr>
              <a:t>		   all configurations of the			</a:t>
            </a:r>
          </a:p>
          <a:p>
            <a:pPr>
              <a:defRPr/>
            </a:pPr>
            <a:r>
              <a:rPr lang="en-US" sz="3600" dirty="0">
                <a:latin typeface="+mj-lt"/>
              </a:rPr>
              <a:t>				entire </a:t>
            </a:r>
            <a:r>
              <a:rPr lang="en-US" sz="5400" dirty="0">
                <a:latin typeface="+mj-lt"/>
              </a:rPr>
              <a:t>Linux kernel</a:t>
            </a:r>
          </a:p>
        </p:txBody>
      </p:sp>
      <p:sp>
        <p:nvSpPr>
          <p:cNvPr id="44037" name="Rectangle 9"/>
          <p:cNvSpPr>
            <a:spLocks noChangeArrowheads="1"/>
          </p:cNvSpPr>
          <p:nvPr/>
        </p:nvSpPr>
        <p:spPr bwMode="auto">
          <a:xfrm>
            <a:off x="1187450" y="3892550"/>
            <a:ext cx="4395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10,000 features, 6 million lines of C code</a:t>
            </a:r>
          </a:p>
        </p:txBody>
      </p:sp>
      <p:sp>
        <p:nvSpPr>
          <p:cNvPr id="2" name="Rectangle 1"/>
          <p:cNvSpPr/>
          <p:nvPr/>
        </p:nvSpPr>
        <p:spPr>
          <a:xfrm rot="1758587">
            <a:off x="5953125" y="260350"/>
            <a:ext cx="4586288" cy="6477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 err="1"/>
              <a:t>TypeChef</a:t>
            </a:r>
            <a:endParaRPr lang="de-DE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 rot="1440000">
            <a:off x="4303713" y="2962275"/>
            <a:ext cx="1001712" cy="50006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233363"/>
            <a:ext cx="3529012" cy="307816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1" name="Rectangle 20"/>
          <p:cNvSpPr/>
          <p:nvPr/>
        </p:nvSpPr>
        <p:spPr>
          <a:xfrm>
            <a:off x="4397375" y="60928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3600" dirty="0">
                <a:latin typeface="+mn-lt"/>
              </a:rPr>
              <a:t>AST </a:t>
            </a:r>
            <a:r>
              <a:rPr lang="en-US" sz="2400" dirty="0">
                <a:latin typeface="+mn-lt"/>
              </a:rPr>
              <a:t>with Variability Information</a:t>
            </a:r>
          </a:p>
        </p:txBody>
      </p:sp>
      <p:sp>
        <p:nvSpPr>
          <p:cNvPr id="66" name="TextBox 65"/>
          <p:cNvSpPr txBox="1"/>
          <p:nvPr/>
        </p:nvSpPr>
        <p:spPr>
          <a:xfrm rot="1423949">
            <a:off x="4660900" y="588963"/>
            <a:ext cx="4464050" cy="15700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de-DE" sz="4800" dirty="0" err="1">
                <a:latin typeface="+mn-lt"/>
              </a:rPr>
              <a:t>Variability</a:t>
            </a:r>
            <a:r>
              <a:rPr lang="de-DE" sz="4800" dirty="0">
                <a:latin typeface="+mn-lt"/>
              </a:rPr>
              <a:t>-Aware</a:t>
            </a:r>
            <a:br>
              <a:rPr lang="de-DE" sz="4800" dirty="0">
                <a:latin typeface="+mn-lt"/>
              </a:rPr>
            </a:br>
            <a:r>
              <a:rPr lang="de-DE" sz="4800" dirty="0" err="1">
                <a:latin typeface="+mn-lt"/>
              </a:rPr>
              <a:t>Parsing</a:t>
            </a:r>
            <a:endParaRPr lang="de-DE" sz="4800" dirty="0">
              <a:latin typeface="+mn-lt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140200" y="3638550"/>
            <a:ext cx="4632325" cy="2447925"/>
            <a:chOff x="4139952" y="3638575"/>
            <a:chExt cx="4632704" cy="2448272"/>
          </a:xfrm>
        </p:grpSpPr>
        <p:grpSp>
          <p:nvGrpSpPr>
            <p:cNvPr id="45066" name="Group 7186"/>
            <p:cNvGrpSpPr>
              <a:grpSpLocks/>
            </p:cNvGrpSpPr>
            <p:nvPr/>
          </p:nvGrpSpPr>
          <p:grpSpPr bwMode="auto">
            <a:xfrm>
              <a:off x="4139952" y="3638575"/>
              <a:ext cx="4632704" cy="2448272"/>
              <a:chOff x="4294581" y="1052736"/>
              <a:chExt cx="4632704" cy="2448272"/>
            </a:xfrm>
          </p:grpSpPr>
          <p:cxnSp>
            <p:nvCxnSpPr>
              <p:cNvPr id="6" name="Straight Connector 5"/>
              <p:cNvCxnSpPr>
                <a:stCxn id="3" idx="2"/>
                <a:endCxn id="20" idx="0"/>
              </p:cNvCxnSpPr>
              <p:nvPr/>
            </p:nvCxnSpPr>
            <p:spPr>
              <a:xfrm flipH="1">
                <a:off x="4762932" y="1484597"/>
                <a:ext cx="2149651" cy="36041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3" idx="2"/>
                <a:endCxn id="41" idx="0"/>
              </p:cNvCxnSpPr>
              <p:nvPr/>
            </p:nvCxnSpPr>
            <p:spPr>
              <a:xfrm flipH="1">
                <a:off x="6131469" y="1484597"/>
                <a:ext cx="781114" cy="363590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3" idx="2"/>
                <a:endCxn id="42" idx="0"/>
              </p:cNvCxnSpPr>
              <p:nvPr/>
            </p:nvCxnSpPr>
            <p:spPr>
              <a:xfrm>
                <a:off x="6912583" y="1484597"/>
                <a:ext cx="382618" cy="36041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3" idx="2"/>
                <a:endCxn id="25" idx="0"/>
              </p:cNvCxnSpPr>
              <p:nvPr/>
            </p:nvCxnSpPr>
            <p:spPr>
              <a:xfrm>
                <a:off x="6912583" y="1484597"/>
                <a:ext cx="1546352" cy="360414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25" idx="2"/>
                <a:endCxn id="26" idx="0"/>
              </p:cNvCxnSpPr>
              <p:nvPr/>
            </p:nvCxnSpPr>
            <p:spPr>
              <a:xfrm>
                <a:off x="8458935" y="2276873"/>
                <a:ext cx="0" cy="215931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26" idx="2"/>
                <a:endCxn id="27" idx="0"/>
              </p:cNvCxnSpPr>
              <p:nvPr/>
            </p:nvCxnSpPr>
            <p:spPr>
              <a:xfrm>
                <a:off x="8458935" y="2924664"/>
                <a:ext cx="0" cy="144482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3" name="Rectangle 2"/>
              <p:cNvSpPr/>
              <p:nvPr/>
            </p:nvSpPr>
            <p:spPr>
              <a:xfrm>
                <a:off x="6444232" y="1052736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 err="1"/>
                  <a:t>greet.c</a:t>
                </a:r>
                <a:endParaRPr lang="en-US" sz="2000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7990583" y="2492803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/>
                  <a:t>printf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7990583" y="3069147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 err="1"/>
                  <a:t>msg</a:t>
                </a:r>
                <a:endParaRPr lang="en-US" sz="2000" dirty="0"/>
              </a:p>
            </p:txBody>
          </p:sp>
          <p:cxnSp>
            <p:nvCxnSpPr>
              <p:cNvPr id="49" name="Straight Connector 48"/>
              <p:cNvCxnSpPr>
                <a:stCxn id="41" idx="2"/>
                <a:endCxn id="23" idx="0"/>
              </p:cNvCxnSpPr>
              <p:nvPr/>
            </p:nvCxnSpPr>
            <p:spPr>
              <a:xfrm flipH="1">
                <a:off x="5615489" y="2280048"/>
                <a:ext cx="515980" cy="21275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stCxn id="41" idx="2"/>
                <a:endCxn id="47" idx="0"/>
              </p:cNvCxnSpPr>
              <p:nvPr/>
            </p:nvCxnSpPr>
            <p:spPr>
              <a:xfrm>
                <a:off x="6131469" y="2280048"/>
                <a:ext cx="195278" cy="212755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stCxn id="42" idx="2"/>
                <a:endCxn id="24" idx="0"/>
              </p:cNvCxnSpPr>
              <p:nvPr/>
            </p:nvCxnSpPr>
            <p:spPr>
              <a:xfrm flipH="1">
                <a:off x="7038005" y="2276873"/>
                <a:ext cx="257196" cy="21593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42" idx="2"/>
                <a:endCxn id="48" idx="0"/>
              </p:cNvCxnSpPr>
              <p:nvPr/>
            </p:nvCxnSpPr>
            <p:spPr>
              <a:xfrm>
                <a:off x="7295201" y="2276873"/>
                <a:ext cx="452475" cy="215931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1" name="Rectangle 40"/>
              <p:cNvSpPr/>
              <p:nvPr/>
            </p:nvSpPr>
            <p:spPr>
              <a:xfrm>
                <a:off x="5663118" y="1848187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WORLD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6826851" y="1845011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dirty="0"/>
                  <a:t>V</a:t>
                </a:r>
                <a:r>
                  <a:rPr lang="en-US" sz="2000" baseline="-25000" dirty="0"/>
                  <a:t>BYE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294581" y="1845011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b="1" dirty="0"/>
                  <a:t>printf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148726" y="2492803"/>
                <a:ext cx="935115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b="1" dirty="0" err="1"/>
                  <a:t>msg</a:t>
                </a:r>
                <a:endParaRPr lang="en-US" sz="2000" b="1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6569655" y="2492803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b="1" dirty="0" err="1"/>
                  <a:t>msg</a:t>
                </a:r>
                <a:endParaRPr lang="en-US" sz="2000" b="1" dirty="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990583" y="1845011"/>
                <a:ext cx="936702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2000" b="1" dirty="0"/>
                  <a:t>main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169572" y="2492803"/>
                <a:ext cx="315938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l-GR" sz="2000" dirty="0"/>
                  <a:t>ε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7590501" y="2492803"/>
                <a:ext cx="315939" cy="431861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l-GR" sz="2000" dirty="0"/>
                  <a:t>ε</a:t>
                </a:r>
                <a:endParaRPr lang="en-US" sz="2000" dirty="0"/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5075067" y="4292718"/>
              <a:ext cx="361980" cy="4001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dirty="0">
                  <a:solidFill>
                    <a:schemeClr val="accent4"/>
                  </a:solidFill>
                  <a:latin typeface="+mn-lt"/>
                </a:rPr>
                <a:t>…</a:t>
              </a:r>
            </a:p>
          </p:txBody>
        </p:sp>
      </p:grp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7415475" y="44624"/>
            <a:ext cx="162102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914400"/>
            <a:r>
              <a:rPr lang="de-DE" sz="1800" b="1" dirty="0" smtClean="0">
                <a:solidFill>
                  <a:srgbClr val="3333FF"/>
                </a:solidFill>
              </a:rPr>
              <a:t>[OOPSLA‘11]</a:t>
            </a:r>
            <a:endParaRPr lang="de-DE" sz="1800" b="1" dirty="0">
              <a:solidFill>
                <a:srgbClr val="3333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18"/>
          <p:cNvGrpSpPr>
            <a:grpSpLocks/>
          </p:cNvGrpSpPr>
          <p:nvPr/>
        </p:nvGrpSpPr>
        <p:grpSpPr bwMode="auto">
          <a:xfrm>
            <a:off x="3419475" y="4014788"/>
            <a:ext cx="2457450" cy="1358900"/>
            <a:chOff x="4499992" y="1052736"/>
            <a:chExt cx="4427293" cy="2448272"/>
          </a:xfrm>
        </p:grpSpPr>
        <p:cxnSp>
          <p:nvCxnSpPr>
            <p:cNvPr id="23" name="Straight Connector 22"/>
            <p:cNvCxnSpPr>
              <a:stCxn id="29" idx="2"/>
              <a:endCxn id="38" idx="0"/>
            </p:cNvCxnSpPr>
            <p:nvPr/>
          </p:nvCxnSpPr>
          <p:spPr>
            <a:xfrm flipH="1">
              <a:off x="4969033" y="1484615"/>
              <a:ext cx="1941947" cy="360376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29" idx="2"/>
              <a:endCxn id="36" idx="0"/>
            </p:cNvCxnSpPr>
            <p:nvPr/>
          </p:nvCxnSpPr>
          <p:spPr>
            <a:xfrm flipH="1">
              <a:off x="6133058" y="1484615"/>
              <a:ext cx="777922" cy="363238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9" idx="2"/>
              <a:endCxn id="37" idx="0"/>
            </p:cNvCxnSpPr>
            <p:nvPr/>
          </p:nvCxnSpPr>
          <p:spPr>
            <a:xfrm>
              <a:off x="6910980" y="1484615"/>
              <a:ext cx="383241" cy="360376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29" idx="2"/>
              <a:endCxn id="41" idx="0"/>
            </p:cNvCxnSpPr>
            <p:nvPr/>
          </p:nvCxnSpPr>
          <p:spPr>
            <a:xfrm>
              <a:off x="6910980" y="1484615"/>
              <a:ext cx="1547264" cy="360376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41" idx="2"/>
              <a:endCxn id="30" idx="0"/>
            </p:cNvCxnSpPr>
            <p:nvPr/>
          </p:nvCxnSpPr>
          <p:spPr>
            <a:xfrm>
              <a:off x="8458244" y="2276872"/>
              <a:ext cx="0" cy="217370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30" idx="2"/>
              <a:endCxn id="31" idx="0"/>
            </p:cNvCxnSpPr>
            <p:nvPr/>
          </p:nvCxnSpPr>
          <p:spPr>
            <a:xfrm>
              <a:off x="8458244" y="2926121"/>
              <a:ext cx="0" cy="143007"/>
            </a:xfrm>
            <a:prstGeom prst="line">
              <a:avLst/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6444798" y="1052736"/>
              <a:ext cx="935224" cy="4318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 err="1"/>
                <a:t>greet.c</a:t>
              </a:r>
              <a:endParaRPr lang="en-US" sz="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7992063" y="2494242"/>
              <a:ext cx="935222" cy="4318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/>
                <a:t>printf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992063" y="3069127"/>
              <a:ext cx="935222" cy="43188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 err="1"/>
                <a:t>msg</a:t>
              </a:r>
              <a:endParaRPr lang="en-US" sz="800" dirty="0"/>
            </a:p>
          </p:txBody>
        </p:sp>
        <p:cxnSp>
          <p:nvCxnSpPr>
            <p:cNvPr id="32" name="Straight Connector 31"/>
            <p:cNvCxnSpPr>
              <a:stCxn id="36" idx="2"/>
              <a:endCxn id="39" idx="0"/>
            </p:cNvCxnSpPr>
            <p:nvPr/>
          </p:nvCxnSpPr>
          <p:spPr>
            <a:xfrm flipH="1">
              <a:off x="5615395" y="2279731"/>
              <a:ext cx="517662" cy="21451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36" idx="2"/>
              <a:endCxn id="42" idx="0"/>
            </p:cNvCxnSpPr>
            <p:nvPr/>
          </p:nvCxnSpPr>
          <p:spPr>
            <a:xfrm>
              <a:off x="6133058" y="2279731"/>
              <a:ext cx="194481" cy="21451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7" idx="2"/>
              <a:endCxn id="40" idx="0"/>
            </p:cNvCxnSpPr>
            <p:nvPr/>
          </p:nvCxnSpPr>
          <p:spPr>
            <a:xfrm flipH="1">
              <a:off x="7036820" y="2276872"/>
              <a:ext cx="257401" cy="2173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37" idx="2"/>
              <a:endCxn id="43" idx="0"/>
            </p:cNvCxnSpPr>
            <p:nvPr/>
          </p:nvCxnSpPr>
          <p:spPr>
            <a:xfrm>
              <a:off x="7294221" y="2276872"/>
              <a:ext cx="454740" cy="2173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5664016" y="1847852"/>
              <a:ext cx="935222" cy="431879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/>
                <a:t>V</a:t>
              </a:r>
              <a:r>
                <a:rPr lang="en-US" sz="800" baseline="-25000" dirty="0"/>
                <a:t>WORLD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828039" y="1844991"/>
              <a:ext cx="935224" cy="431881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/>
                <a:t>V</a:t>
              </a:r>
              <a:r>
                <a:rPr lang="en-US" sz="800" baseline="-25000" dirty="0"/>
                <a:t>BYE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499992" y="1844991"/>
              <a:ext cx="935224" cy="43188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/>
                <a:t>+ printf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149215" y="2494242"/>
              <a:ext cx="935222" cy="4318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/>
                <a:t>+ </a:t>
              </a:r>
              <a:r>
                <a:rPr lang="en-US" sz="800" dirty="0" err="1"/>
                <a:t>msg</a:t>
              </a:r>
              <a:endParaRPr lang="en-US" sz="8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570638" y="2494242"/>
              <a:ext cx="935224" cy="4318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/>
                <a:t>+ </a:t>
              </a:r>
              <a:r>
                <a:rPr lang="en-US" sz="800" dirty="0" err="1"/>
                <a:t>msg</a:t>
              </a:r>
              <a:endParaRPr lang="en-US" sz="8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992063" y="1844991"/>
              <a:ext cx="935222" cy="43188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800" dirty="0"/>
                <a:t>+ main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70237" y="2494242"/>
              <a:ext cx="314601" cy="4318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l-GR" sz="800" dirty="0"/>
                <a:t>ε</a:t>
              </a:r>
              <a:endParaRPr lang="en-US" sz="8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7591662" y="2494242"/>
              <a:ext cx="314601" cy="43187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l-GR" sz="800" dirty="0"/>
                <a:t>ε</a:t>
              </a:r>
              <a:endParaRPr lang="en-US" sz="800" dirty="0"/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438" y="1820863"/>
            <a:ext cx="2640012" cy="231298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9475" y="1700213"/>
            <a:ext cx="2608263" cy="1631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15088" y="1820863"/>
            <a:ext cx="2478087" cy="22320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12" name="Right Arrow 11"/>
          <p:cNvSpPr/>
          <p:nvPr/>
        </p:nvSpPr>
        <p:spPr>
          <a:xfrm rot="9145022">
            <a:off x="5757863" y="3733800"/>
            <a:ext cx="534987" cy="27781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27725" y="3508375"/>
            <a:ext cx="350838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4" name="Right Arrow 13"/>
          <p:cNvSpPr/>
          <p:nvPr/>
        </p:nvSpPr>
        <p:spPr>
          <a:xfrm rot="1850963">
            <a:off x="3094038" y="3733800"/>
            <a:ext cx="533400" cy="277813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32138" y="3500438"/>
            <a:ext cx="350837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6" name="Right Arrow 15"/>
          <p:cNvSpPr/>
          <p:nvPr/>
        </p:nvSpPr>
        <p:spPr>
          <a:xfrm rot="5400000">
            <a:off x="4403725" y="3373438"/>
            <a:ext cx="534988" cy="277812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00563" y="3265488"/>
            <a:ext cx="350837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47116" name="TextBox 19"/>
          <p:cNvSpPr txBox="1">
            <a:spLocks noChangeArrowheads="1"/>
          </p:cNvSpPr>
          <p:nvPr/>
        </p:nvSpPr>
        <p:spPr bwMode="auto">
          <a:xfrm>
            <a:off x="379413" y="981075"/>
            <a:ext cx="25368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Macro expansion </a:t>
            </a:r>
          </a:p>
          <a:p>
            <a:pPr algn="ctr"/>
            <a:r>
              <a:rPr lang="en-US" sz="2400"/>
              <a:t>needed for parsing</a:t>
            </a:r>
          </a:p>
        </p:txBody>
      </p:sp>
      <p:sp>
        <p:nvSpPr>
          <p:cNvPr id="47117" name="TextBox 20"/>
          <p:cNvSpPr txBox="1">
            <a:spLocks noChangeArrowheads="1"/>
          </p:cNvSpPr>
          <p:nvPr/>
        </p:nvSpPr>
        <p:spPr bwMode="auto">
          <a:xfrm>
            <a:off x="6372225" y="1341438"/>
            <a:ext cx="2540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Alternative macros</a:t>
            </a:r>
          </a:p>
        </p:txBody>
      </p:sp>
      <p:sp>
        <p:nvSpPr>
          <p:cNvPr id="47118" name="TextBox 21"/>
          <p:cNvSpPr txBox="1">
            <a:spLocks noChangeArrowheads="1"/>
          </p:cNvSpPr>
          <p:nvPr/>
        </p:nvSpPr>
        <p:spPr bwMode="auto">
          <a:xfrm>
            <a:off x="3708400" y="836613"/>
            <a:ext cx="19462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/>
              <a:t>Undisciplined </a:t>
            </a:r>
          </a:p>
          <a:p>
            <a:pPr algn="ctr"/>
            <a:r>
              <a:rPr lang="en-US" sz="2400"/>
              <a:t>annotations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940425" y="2600325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5940425" y="4527550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250825" y="2708275"/>
            <a:ext cx="2736850" cy="1441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de-DE" sz="3600" dirty="0"/>
              <a:t>Printer Firmware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0425" y="674688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5940425" y="-1250950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5940425" y="6453188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Right Arrow 18"/>
          <p:cNvSpPr/>
          <p:nvPr/>
        </p:nvSpPr>
        <p:spPr>
          <a:xfrm rot="20581793">
            <a:off x="3770313" y="1998663"/>
            <a:ext cx="1439862" cy="568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Right Arrow 19"/>
          <p:cNvSpPr/>
          <p:nvPr/>
        </p:nvSpPr>
        <p:spPr>
          <a:xfrm>
            <a:off x="3851275" y="3186113"/>
            <a:ext cx="1441450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1" name="Right Arrow 20"/>
          <p:cNvSpPr/>
          <p:nvPr/>
        </p:nvSpPr>
        <p:spPr>
          <a:xfrm rot="1018207" flipV="1">
            <a:off x="3687763" y="4362450"/>
            <a:ext cx="1439862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ight Arrow 21"/>
          <p:cNvSpPr/>
          <p:nvPr/>
        </p:nvSpPr>
        <p:spPr>
          <a:xfrm rot="19900991">
            <a:off x="3540125" y="1066800"/>
            <a:ext cx="1441450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" name="Right Arrow 22"/>
          <p:cNvSpPr/>
          <p:nvPr/>
        </p:nvSpPr>
        <p:spPr>
          <a:xfrm rot="19042044">
            <a:off x="3062288" y="268288"/>
            <a:ext cx="1439862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4" name="Right Arrow 23"/>
          <p:cNvSpPr/>
          <p:nvPr/>
        </p:nvSpPr>
        <p:spPr>
          <a:xfrm rot="1699009" flipV="1">
            <a:off x="3252788" y="5275263"/>
            <a:ext cx="1439862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5" name="Right Arrow 24"/>
          <p:cNvSpPr/>
          <p:nvPr/>
        </p:nvSpPr>
        <p:spPr>
          <a:xfrm rot="2557956" flipV="1">
            <a:off x="2630488" y="5975350"/>
            <a:ext cx="1439862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82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6669088"/>
            <a:ext cx="165735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-963613"/>
            <a:ext cx="1655763" cy="115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2636838"/>
            <a:ext cx="1512887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588" y="692150"/>
            <a:ext cx="15113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1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7" b="16443"/>
          <a:stretch>
            <a:fillRect/>
          </a:stretch>
        </p:blipFill>
        <p:spPr bwMode="auto">
          <a:xfrm>
            <a:off x="6516688" y="4581525"/>
            <a:ext cx="1871662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250825" y="115888"/>
            <a:ext cx="8929688" cy="1368425"/>
          </a:xfrm>
        </p:spPr>
        <p:txBody>
          <a:bodyPr/>
          <a:lstStyle/>
          <a:p>
            <a:pPr algn="l"/>
            <a:r>
              <a:rPr lang="de-DE" sz="6600" smtClean="0"/>
              <a:t>Parsing C</a:t>
            </a:r>
            <a:endParaRPr lang="de-DE" smtClean="0"/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971675"/>
            <a:ext cx="5624512" cy="376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Rectangle 5"/>
          <p:cNvSpPr>
            <a:spLocks noChangeArrowheads="1"/>
          </p:cNvSpPr>
          <p:nvPr/>
        </p:nvSpPr>
        <p:spPr bwMode="auto">
          <a:xfrm>
            <a:off x="3509963" y="911225"/>
            <a:ext cx="43751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3600"/>
              <a:t>without Preprocessing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141663"/>
            <a:ext cx="4703763" cy="293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61988"/>
            <a:ext cx="2952750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0"/>
            <a:ext cx="2664296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Box 1"/>
          <p:cNvSpPr txBox="1">
            <a:spLocks noChangeArrowheads="1"/>
          </p:cNvSpPr>
          <p:nvPr/>
        </p:nvSpPr>
        <p:spPr bwMode="auto">
          <a:xfrm>
            <a:off x="3708400" y="115888"/>
            <a:ext cx="53419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5400"/>
              <a:t>Previous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0825" y="2205038"/>
            <a:ext cx="5557838" cy="40322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/>
              <a:t>Disciplined Subset</a:t>
            </a:r>
          </a:p>
          <a:p>
            <a:pPr>
              <a:defRPr/>
            </a:pPr>
            <a:r>
              <a:rPr lang="en-US" sz="3200" dirty="0"/>
              <a:t>	</a:t>
            </a:r>
            <a:r>
              <a:rPr lang="en-US" sz="3200" dirty="0">
                <a:solidFill>
                  <a:schemeClr val="accent3"/>
                </a:solidFill>
              </a:rPr>
              <a:t>Requires Code Preparation</a:t>
            </a:r>
          </a:p>
          <a:p>
            <a:pPr>
              <a:defRPr/>
            </a:pPr>
            <a:endParaRPr lang="en-US" sz="3200" dirty="0">
              <a:solidFill>
                <a:schemeClr val="accent3"/>
              </a:solidFill>
            </a:endParaRPr>
          </a:p>
          <a:p>
            <a:pPr>
              <a:defRPr/>
            </a:pPr>
            <a:r>
              <a:rPr lang="en-US" sz="3200" dirty="0"/>
              <a:t>Heuristics and Partial Analysis</a:t>
            </a:r>
          </a:p>
          <a:p>
            <a:pPr>
              <a:defRPr/>
            </a:pPr>
            <a:r>
              <a:rPr lang="en-US" sz="3200" dirty="0"/>
              <a:t>	</a:t>
            </a:r>
            <a:r>
              <a:rPr lang="en-US" sz="3200" dirty="0">
                <a:solidFill>
                  <a:schemeClr val="accent3"/>
                </a:solidFill>
              </a:rPr>
              <a:t>Inaccurate, False Positives</a:t>
            </a:r>
          </a:p>
          <a:p>
            <a:pPr>
              <a:defRPr/>
            </a:pPr>
            <a:endParaRPr lang="en-US" sz="3200" dirty="0">
              <a:solidFill>
                <a:schemeClr val="accent3"/>
              </a:solidFill>
            </a:endParaRPr>
          </a:p>
          <a:p>
            <a:pPr>
              <a:defRPr/>
            </a:pPr>
            <a:r>
              <a:rPr lang="en-US" sz="3200" dirty="0"/>
              <a:t>Brute Force</a:t>
            </a:r>
          </a:p>
          <a:p>
            <a:pPr>
              <a:defRPr/>
            </a:pPr>
            <a:r>
              <a:rPr lang="en-US" sz="3200" dirty="0">
                <a:solidFill>
                  <a:schemeClr val="accent3"/>
                </a:solidFill>
              </a:rPr>
              <a:t>	Infeasible Effort</a:t>
            </a:r>
          </a:p>
        </p:txBody>
      </p:sp>
      <p:pic>
        <p:nvPicPr>
          <p:cNvPr id="501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150" y="1916113"/>
            <a:ext cx="2592388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81" name="Picture 5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888" y="3394075"/>
            <a:ext cx="1627187" cy="184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083" y="5229200"/>
            <a:ext cx="1468504" cy="1468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6858000" y="3467100"/>
            <a:ext cx="1260475" cy="166528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858000" y="5130800"/>
            <a:ext cx="1260475" cy="166528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6870700" y="1895475"/>
            <a:ext cx="1260475" cy="1665288"/>
          </a:xfrm>
          <a:prstGeom prst="line">
            <a:avLst/>
          </a:prstGeom>
          <a:ln w="762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8738" y="2946400"/>
            <a:ext cx="1549400" cy="266700"/>
          </a:xfrm>
          <a:prstGeom prst="rect">
            <a:avLst/>
          </a:prstGeom>
          <a:solidFill>
            <a:schemeClr val="accent3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8738" y="3481388"/>
            <a:ext cx="1549400" cy="266700"/>
          </a:xfrm>
          <a:prstGeom prst="rect">
            <a:avLst/>
          </a:prstGeom>
          <a:solidFill>
            <a:schemeClr val="accent3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8738" y="4005263"/>
            <a:ext cx="1549400" cy="266700"/>
          </a:xfrm>
          <a:prstGeom prst="rect">
            <a:avLst/>
          </a:prstGeom>
          <a:solidFill>
            <a:schemeClr val="accent3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206" name="Title 1"/>
          <p:cNvSpPr>
            <a:spLocks noGrp="1"/>
          </p:cNvSpPr>
          <p:nvPr>
            <p:ph type="title"/>
          </p:nvPr>
        </p:nvSpPr>
        <p:spPr>
          <a:xfrm>
            <a:off x="107950" y="44450"/>
            <a:ext cx="3384550" cy="1143000"/>
          </a:xfrm>
        </p:spPr>
        <p:txBody>
          <a:bodyPr/>
          <a:lstStyle/>
          <a:p>
            <a:pPr algn="l"/>
            <a:r>
              <a:rPr lang="en-US" sz="6000" smtClean="0"/>
              <a:t>TypeChef</a:t>
            </a:r>
          </a:p>
        </p:txBody>
      </p: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5043488" y="3030538"/>
            <a:ext cx="3992562" cy="1720850"/>
            <a:chOff x="5044044" y="3030374"/>
            <a:chExt cx="3992452" cy="1721743"/>
          </a:xfrm>
        </p:grpSpPr>
        <p:grpSp>
          <p:nvGrpSpPr>
            <p:cNvPr id="51223" name="Group 17"/>
            <p:cNvGrpSpPr>
              <a:grpSpLocks/>
            </p:cNvGrpSpPr>
            <p:nvPr/>
          </p:nvGrpSpPr>
          <p:grpSpPr bwMode="auto">
            <a:xfrm>
              <a:off x="7164288" y="3030374"/>
              <a:ext cx="1872208" cy="1721743"/>
              <a:chOff x="5590725" y="1203201"/>
              <a:chExt cx="1872208" cy="1721743"/>
            </a:xfrm>
          </p:grpSpPr>
          <p:cxnSp>
            <p:nvCxnSpPr>
              <p:cNvPr id="20" name="Straight Connector 19"/>
              <p:cNvCxnSpPr>
                <a:stCxn id="25" idx="2"/>
                <a:endCxn id="32" idx="0"/>
              </p:cNvCxnSpPr>
              <p:nvPr/>
            </p:nvCxnSpPr>
            <p:spPr>
              <a:xfrm flipH="1">
                <a:off x="6040573" y="1635225"/>
                <a:ext cx="487349" cy="212835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stCxn id="25" idx="2"/>
                <a:endCxn id="33" idx="0"/>
              </p:cNvCxnSpPr>
              <p:nvPr/>
            </p:nvCxnSpPr>
            <p:spPr>
              <a:xfrm>
                <a:off x="6527922" y="1635225"/>
                <a:ext cx="485762" cy="209659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6319965" y="1203201"/>
                <a:ext cx="414326" cy="43202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+</a:t>
                </a:r>
              </a:p>
            </p:txBody>
          </p:sp>
          <p:cxnSp>
            <p:nvCxnSpPr>
              <p:cNvPr id="28" name="Straight Connector 27"/>
              <p:cNvCxnSpPr>
                <a:stCxn id="32" idx="2"/>
                <a:endCxn id="35" idx="0"/>
              </p:cNvCxnSpPr>
              <p:nvPr/>
            </p:nvCxnSpPr>
            <p:spPr>
              <a:xfrm flipH="1">
                <a:off x="5797692" y="2280085"/>
                <a:ext cx="242880" cy="212835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32" idx="2"/>
                <a:endCxn id="38" idx="0"/>
              </p:cNvCxnSpPr>
              <p:nvPr/>
            </p:nvCxnSpPr>
            <p:spPr>
              <a:xfrm>
                <a:off x="6040573" y="2280085"/>
                <a:ext cx="242881" cy="212835"/>
              </a:xfrm>
              <a:prstGeom prst="line">
                <a:avLst/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33" idx="2"/>
                <a:endCxn id="36" idx="0"/>
              </p:cNvCxnSpPr>
              <p:nvPr/>
            </p:nvCxnSpPr>
            <p:spPr>
              <a:xfrm flipH="1">
                <a:off x="6770802" y="2276908"/>
                <a:ext cx="242881" cy="216012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33" idx="2"/>
                <a:endCxn id="39" idx="0"/>
              </p:cNvCxnSpPr>
              <p:nvPr/>
            </p:nvCxnSpPr>
            <p:spPr>
              <a:xfrm>
                <a:off x="7013683" y="2276908"/>
                <a:ext cx="242880" cy="216012"/>
              </a:xfrm>
              <a:prstGeom prst="line">
                <a:avLst/>
              </a:prstGeom>
            </p:spPr>
            <p:style>
              <a:lnRef idx="2">
                <a:schemeClr val="accent3"/>
              </a:lnRef>
              <a:fillRef idx="0">
                <a:schemeClr val="accent3"/>
              </a:fillRef>
              <a:effectRef idx="1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32" name="Rectangle 31"/>
              <p:cNvSpPr/>
              <p:nvPr/>
            </p:nvSpPr>
            <p:spPr>
              <a:xfrm>
                <a:off x="5834203" y="1848060"/>
                <a:ext cx="414326" cy="43202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*</a:t>
                </a:r>
                <a:endParaRPr lang="en-US" sz="1800" baseline="-25000" dirty="0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6805726" y="1844884"/>
                <a:ext cx="414326" cy="432024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V</a:t>
                </a:r>
                <a:r>
                  <a:rPr lang="en-US" sz="1800" baseline="-25000" dirty="0"/>
                  <a:t>A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5591323" y="2492920"/>
                <a:ext cx="414325" cy="43202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2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6562846" y="2492920"/>
                <a:ext cx="414325" cy="43202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4</a:t>
                </a: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6077084" y="2492920"/>
                <a:ext cx="414325" cy="43202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3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7048608" y="2492920"/>
                <a:ext cx="414325" cy="432024"/>
              </a:xfrm>
              <a:prstGeom prst="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5</a:t>
                </a:r>
              </a:p>
            </p:txBody>
          </p:sp>
        </p:grpSp>
        <p:sp>
          <p:nvSpPr>
            <p:cNvPr id="57" name="Chevron 56"/>
            <p:cNvSpPr/>
            <p:nvPr/>
          </p:nvSpPr>
          <p:spPr>
            <a:xfrm>
              <a:off x="5044044" y="3390923"/>
              <a:ext cx="2087504" cy="1006997"/>
            </a:xfrm>
            <a:prstGeom prst="chevron">
              <a:avLst>
                <a:gd name="adj" fmla="val 119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r>
                <a:rPr lang="en-US" sz="1800" dirty="0"/>
                <a:t>Variability-Aware</a:t>
              </a:r>
            </a:p>
            <a:p>
              <a:pPr algn="r">
                <a:defRPr/>
              </a:pPr>
              <a:r>
                <a:rPr lang="en-US" dirty="0"/>
                <a:t>Parser</a:t>
              </a:r>
            </a:p>
          </p:txBody>
        </p:sp>
      </p:grpSp>
      <p:sp>
        <p:nvSpPr>
          <p:cNvPr id="58" name="Chevron 57"/>
          <p:cNvSpPr/>
          <p:nvPr/>
        </p:nvSpPr>
        <p:spPr>
          <a:xfrm rot="5400000">
            <a:off x="7505034" y="4705851"/>
            <a:ext cx="1190713" cy="1872208"/>
          </a:xfrm>
          <a:prstGeom prst="chevron">
            <a:avLst>
              <a:gd name="adj" fmla="val 119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algn="r">
              <a:defRPr/>
            </a:pPr>
            <a:r>
              <a:rPr lang="en-US" sz="1800" dirty="0"/>
              <a:t>Variability-Aware</a:t>
            </a:r>
          </a:p>
          <a:p>
            <a:pPr algn="r">
              <a:defRPr/>
            </a:pPr>
            <a:r>
              <a:rPr lang="en-US" dirty="0"/>
              <a:t>Analysis</a:t>
            </a:r>
          </a:p>
        </p:txBody>
      </p:sp>
      <p:sp>
        <p:nvSpPr>
          <p:cNvPr id="51210" name="Rectangle 61"/>
          <p:cNvSpPr>
            <a:spLocks noChangeArrowheads="1"/>
          </p:cNvSpPr>
          <p:nvPr/>
        </p:nvSpPr>
        <p:spPr bwMode="auto">
          <a:xfrm>
            <a:off x="190500" y="6372225"/>
            <a:ext cx="4044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/>
              <a:t>https://github.com/ckaestne/TypeChef</a:t>
            </a:r>
          </a:p>
        </p:txBody>
      </p: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1692275" y="2997200"/>
            <a:ext cx="3384550" cy="1800225"/>
            <a:chOff x="1691680" y="2996952"/>
            <a:chExt cx="3384376" cy="1800200"/>
          </a:xfrm>
        </p:grpSpPr>
        <p:sp>
          <p:nvSpPr>
            <p:cNvPr id="47" name="Chevron 46"/>
            <p:cNvSpPr/>
            <p:nvPr/>
          </p:nvSpPr>
          <p:spPr>
            <a:xfrm>
              <a:off x="1691680" y="3390647"/>
              <a:ext cx="2087456" cy="1008049"/>
            </a:xfrm>
            <a:prstGeom prst="chevron">
              <a:avLst>
                <a:gd name="adj" fmla="val 1194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>
                <a:defRPr/>
              </a:pPr>
              <a:r>
                <a:rPr lang="en-US" sz="1800" dirty="0"/>
                <a:t>Variability-Aware</a:t>
              </a:r>
            </a:p>
            <a:p>
              <a:pPr algn="r">
                <a:defRPr/>
              </a:pPr>
              <a:r>
                <a:rPr lang="en-US" dirty="0"/>
                <a:t>Lexer</a:t>
              </a:r>
            </a:p>
          </p:txBody>
        </p:sp>
        <p:grpSp>
          <p:nvGrpSpPr>
            <p:cNvPr id="51214" name="Group 58"/>
            <p:cNvGrpSpPr>
              <a:grpSpLocks/>
            </p:cNvGrpSpPr>
            <p:nvPr/>
          </p:nvGrpSpPr>
          <p:grpSpPr bwMode="auto">
            <a:xfrm>
              <a:off x="3635896" y="2996952"/>
              <a:ext cx="1440160" cy="1800200"/>
              <a:chOff x="3635896" y="2996952"/>
              <a:chExt cx="1440160" cy="1800200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3636268" y="2996952"/>
                <a:ext cx="360343" cy="365120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(</a:t>
                </a:r>
              </a:p>
            </p:txBody>
          </p:sp>
          <p:sp>
            <p:nvSpPr>
              <p:cNvPr id="43" name="Rounded Rectangle 42"/>
              <p:cNvSpPr/>
              <p:nvPr/>
            </p:nvSpPr>
            <p:spPr>
              <a:xfrm>
                <a:off x="3793422" y="3201737"/>
                <a:ext cx="360344" cy="365120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2</a:t>
                </a:r>
              </a:p>
            </p:txBody>
          </p:sp>
          <p:sp>
            <p:nvSpPr>
              <p:cNvPr id="48" name="Rounded Rectangle 47"/>
              <p:cNvSpPr/>
              <p:nvPr/>
            </p:nvSpPr>
            <p:spPr>
              <a:xfrm>
                <a:off x="3950577" y="3406521"/>
                <a:ext cx="360343" cy="365120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*</a:t>
                </a:r>
              </a:p>
            </p:txBody>
          </p:sp>
          <p:sp>
            <p:nvSpPr>
              <p:cNvPr id="49" name="Rounded Rectangle 48"/>
              <p:cNvSpPr/>
              <p:nvPr/>
            </p:nvSpPr>
            <p:spPr>
              <a:xfrm>
                <a:off x="4107731" y="3612893"/>
                <a:ext cx="360344" cy="363533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3</a:t>
                </a: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4264886" y="3817679"/>
                <a:ext cx="360343" cy="363532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)</a:t>
                </a:r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4422040" y="4022463"/>
                <a:ext cx="360344" cy="365120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800" dirty="0"/>
                  <a:t>+</a:t>
                </a:r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4579195" y="4227248"/>
                <a:ext cx="360343" cy="36512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sz="1800" dirty="0"/>
                  <a:t>4</a:t>
                </a:r>
                <a:r>
                  <a:rPr lang="en-US" sz="1800" baseline="-25000" dirty="0"/>
                  <a:t>A</a:t>
                </a:r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4736348" y="4432032"/>
                <a:ext cx="339708" cy="365120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lIns="0" rIns="0" anchor="ctr"/>
              <a:lstStyle/>
              <a:p>
                <a:pPr algn="ctr">
                  <a:defRPr/>
                </a:pPr>
                <a:r>
                  <a:rPr lang="en-US" sz="1800" dirty="0"/>
                  <a:t>5</a:t>
                </a:r>
                <a:r>
                  <a:rPr lang="en-US" sz="1800" baseline="-25000" dirty="0">
                    <a:solidFill>
                      <a:schemeClr val="accent3"/>
                    </a:solidFill>
                  </a:rPr>
                  <a:t>¬A</a:t>
                </a:r>
              </a:p>
            </p:txBody>
          </p:sp>
        </p:grpSp>
      </p:grpSp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738" y="2946400"/>
            <a:ext cx="1549400" cy="187801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8" grpId="0" animBg="1"/>
      <p:bldP spid="6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>
            <a:stCxn id="65" idx="2"/>
            <a:endCxn id="66" idx="0"/>
          </p:cNvCxnSpPr>
          <p:nvPr/>
        </p:nvCxnSpPr>
        <p:spPr>
          <a:xfrm flipH="1">
            <a:off x="844724" y="4108050"/>
            <a:ext cx="324028" cy="11303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65" idx="2"/>
            <a:endCxn id="63" idx="0"/>
          </p:cNvCxnSpPr>
          <p:nvPr/>
        </p:nvCxnSpPr>
        <p:spPr>
          <a:xfrm>
            <a:off x="1168752" y="4108050"/>
            <a:ext cx="324028" cy="11303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63" idx="2"/>
          </p:cNvCxnSpPr>
          <p:nvPr/>
        </p:nvCxnSpPr>
        <p:spPr>
          <a:xfrm>
            <a:off x="1492780" y="4771362"/>
            <a:ext cx="329544" cy="9779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3" idx="2"/>
            <a:endCxn id="62" idx="0"/>
          </p:cNvCxnSpPr>
          <p:nvPr/>
        </p:nvCxnSpPr>
        <p:spPr>
          <a:xfrm flipH="1">
            <a:off x="1163236" y="4771362"/>
            <a:ext cx="329544" cy="9779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53" idx="2"/>
            <a:endCxn id="54" idx="0"/>
          </p:cNvCxnSpPr>
          <p:nvPr/>
        </p:nvCxnSpPr>
        <p:spPr>
          <a:xfrm>
            <a:off x="1818573" y="5419434"/>
            <a:ext cx="329544" cy="977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3" idx="2"/>
            <a:endCxn id="50" idx="0"/>
          </p:cNvCxnSpPr>
          <p:nvPr/>
        </p:nvCxnSpPr>
        <p:spPr>
          <a:xfrm flipH="1">
            <a:off x="1489029" y="5419434"/>
            <a:ext cx="329544" cy="977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>
            <a:stCxn id="6" idx="3"/>
            <a:endCxn id="7" idx="1"/>
          </p:cNvCxnSpPr>
          <p:nvPr/>
        </p:nvCxnSpPr>
        <p:spPr>
          <a:xfrm flipV="1">
            <a:off x="2841432" y="2255348"/>
            <a:ext cx="163606" cy="79208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41432" y="3191452"/>
            <a:ext cx="163606" cy="93610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/>
          <p:cNvSpPr/>
          <p:nvPr/>
        </p:nvSpPr>
        <p:spPr>
          <a:xfrm>
            <a:off x="1454478" y="2737880"/>
            <a:ext cx="611674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3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29758" y="2737880"/>
            <a:ext cx="611674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+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005038" y="1945792"/>
            <a:ext cx="611674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4</a:t>
            </a:r>
            <a:r>
              <a:rPr lang="en-US" sz="2800" baseline="-25000" dirty="0" smtClean="0">
                <a:solidFill>
                  <a:schemeClr val="accent3"/>
                </a:solidFill>
              </a:rPr>
              <a:t>A</a:t>
            </a:r>
            <a:endParaRPr lang="en-US" sz="2800" baseline="-25000" dirty="0">
              <a:solidFill>
                <a:schemeClr val="accent3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55598" y="1945792"/>
            <a:ext cx="720000" cy="619112"/>
          </a:xfrm>
          <a:prstGeom prst="roundRect">
            <a:avLst/>
          </a:prstGeom>
          <a:ln w="31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4</a:t>
            </a:r>
            <a:r>
              <a:rPr lang="en-US" sz="2800" baseline="-25000" dirty="0" smtClean="0">
                <a:solidFill>
                  <a:schemeClr val="accent4"/>
                </a:solidFill>
              </a:rPr>
              <a:t>¬A˄B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439204" y="1945792"/>
            <a:ext cx="720000" cy="619112"/>
          </a:xfrm>
          <a:prstGeom prst="round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+</a:t>
            </a:r>
            <a:r>
              <a:rPr lang="en-US" sz="2800" baseline="-25000" dirty="0">
                <a:solidFill>
                  <a:schemeClr val="accent4"/>
                </a:solidFill>
              </a:rPr>
              <a:t>¬A˄</a:t>
            </a:r>
            <a:r>
              <a:rPr lang="en-US" sz="2800" baseline="-25000" dirty="0" smtClean="0">
                <a:solidFill>
                  <a:schemeClr val="accent4"/>
                </a:solidFill>
              </a:rPr>
              <a:t>B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22810" y="1945792"/>
            <a:ext cx="576065" cy="619112"/>
          </a:xfrm>
          <a:prstGeom prst="round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6</a:t>
            </a:r>
            <a:r>
              <a:rPr lang="en-US" sz="2800" baseline="-25000" dirty="0" smtClean="0">
                <a:solidFill>
                  <a:schemeClr val="accent4"/>
                </a:solidFill>
              </a:rPr>
              <a:t>¬A</a:t>
            </a:r>
            <a:endParaRPr 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679198" y="2737880"/>
            <a:ext cx="611674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(</a:t>
            </a:r>
            <a:endParaRPr lang="en-US" sz="2800" dirty="0"/>
          </a:p>
        </p:txBody>
      </p:sp>
      <p:sp>
        <p:nvSpPr>
          <p:cNvPr id="31" name="Rounded Rectangle 30"/>
          <p:cNvSpPr/>
          <p:nvPr/>
        </p:nvSpPr>
        <p:spPr>
          <a:xfrm>
            <a:off x="3780318" y="1945792"/>
            <a:ext cx="611674" cy="619112"/>
          </a:xfrm>
          <a:prstGeom prst="roundRect">
            <a:avLst/>
          </a:prstGeom>
          <a:ln w="31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(</a:t>
            </a:r>
            <a:r>
              <a:rPr lang="en-US" sz="2800" baseline="-25000" dirty="0" smtClean="0">
                <a:solidFill>
                  <a:schemeClr val="accent4"/>
                </a:solidFill>
              </a:rPr>
              <a:t>¬A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7062481" y="1945792"/>
            <a:ext cx="611674" cy="619112"/>
          </a:xfrm>
          <a:prstGeom prst="round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)</a:t>
            </a:r>
            <a:r>
              <a:rPr lang="en-US" sz="2800" baseline="-25000" dirty="0" smtClean="0">
                <a:solidFill>
                  <a:schemeClr val="accent4"/>
                </a:solidFill>
              </a:rPr>
              <a:t>¬A</a:t>
            </a:r>
            <a:endParaRPr 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005038" y="3673984"/>
            <a:ext cx="611674" cy="619112"/>
          </a:xfrm>
          <a:prstGeom prst="roundRect">
            <a:avLst/>
          </a:prstGeom>
          <a:ln w="31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4</a:t>
            </a:r>
            <a:r>
              <a:rPr lang="en-US" sz="2800" baseline="-25000" dirty="0" smtClean="0">
                <a:solidFill>
                  <a:schemeClr val="accent4"/>
                </a:solidFill>
              </a:rPr>
              <a:t>A</a:t>
            </a:r>
            <a:endParaRPr lang="en-US" sz="2800" baseline="-25000" dirty="0">
              <a:solidFill>
                <a:schemeClr val="accent4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780318" y="3673984"/>
            <a:ext cx="611674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(</a:t>
            </a:r>
            <a:r>
              <a:rPr lang="en-US" sz="2800" baseline="-25000" dirty="0" smtClean="0">
                <a:solidFill>
                  <a:schemeClr val="accent3"/>
                </a:solidFill>
              </a:rPr>
              <a:t>¬A</a:t>
            </a:r>
            <a:endParaRPr lang="en-US" sz="2800" dirty="0"/>
          </a:p>
        </p:txBody>
      </p:sp>
      <p:sp>
        <p:nvSpPr>
          <p:cNvPr id="27" name="Rounded Rectangle 26"/>
          <p:cNvSpPr/>
          <p:nvPr/>
        </p:nvSpPr>
        <p:spPr>
          <a:xfrm>
            <a:off x="4555598" y="3256024"/>
            <a:ext cx="720000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sz="2800" dirty="0" smtClean="0"/>
              <a:t>4</a:t>
            </a:r>
            <a:r>
              <a:rPr lang="en-US" sz="2800" baseline="-25000" dirty="0" smtClean="0">
                <a:solidFill>
                  <a:schemeClr val="accent3"/>
                </a:solidFill>
              </a:rPr>
              <a:t>¬A</a:t>
            </a:r>
            <a:r>
              <a:rPr lang="en-US" sz="2800" baseline="-25000" dirty="0" smtClean="0">
                <a:solidFill>
                  <a:schemeClr val="tx1"/>
                </a:solidFill>
              </a:rPr>
              <a:t>˄</a:t>
            </a:r>
            <a:r>
              <a:rPr lang="en-US" sz="2800" baseline="-25000" dirty="0" smtClean="0">
                <a:solidFill>
                  <a:schemeClr val="accent1"/>
                </a:solidFill>
              </a:rPr>
              <a:t>B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439204" y="3256024"/>
            <a:ext cx="720000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sz="2800" dirty="0" smtClean="0"/>
              <a:t>+</a:t>
            </a:r>
            <a:r>
              <a:rPr lang="en-US" sz="2800" baseline="-25000" dirty="0">
                <a:solidFill>
                  <a:schemeClr val="accent3"/>
                </a:solidFill>
              </a:rPr>
              <a:t>¬A</a:t>
            </a:r>
            <a:r>
              <a:rPr lang="en-US" sz="2800" baseline="-25000" dirty="0">
                <a:solidFill>
                  <a:schemeClr val="tx1"/>
                </a:solidFill>
              </a:rPr>
              <a:t>˄</a:t>
            </a:r>
            <a:r>
              <a:rPr lang="en-US" sz="2800" baseline="-25000" dirty="0" smtClean="0">
                <a:solidFill>
                  <a:schemeClr val="accent1"/>
                </a:solidFill>
              </a:rPr>
              <a:t>B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322810" y="3256024"/>
            <a:ext cx="576065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6</a:t>
            </a:r>
            <a:r>
              <a:rPr lang="en-US" sz="2800" baseline="-25000" dirty="0" smtClean="0">
                <a:solidFill>
                  <a:schemeClr val="accent3"/>
                </a:solidFill>
              </a:rPr>
              <a:t>¬A</a:t>
            </a:r>
            <a:endParaRPr lang="en-US" sz="2800" baseline="-25000" dirty="0">
              <a:solidFill>
                <a:schemeClr val="accent3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4555598" y="4106032"/>
            <a:ext cx="720000" cy="619112"/>
          </a:xfrm>
          <a:prstGeom prst="round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4</a:t>
            </a:r>
            <a:r>
              <a:rPr lang="en-US" sz="2800" baseline="-25000" dirty="0" smtClean="0">
                <a:solidFill>
                  <a:schemeClr val="accent4"/>
                </a:solidFill>
              </a:rPr>
              <a:t>¬A˄B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5439204" y="4106032"/>
            <a:ext cx="720000" cy="619112"/>
          </a:xfrm>
          <a:prstGeom prst="roundRect">
            <a:avLst/>
          </a:prstGeom>
          <a:ln w="31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lIns="0" rIns="0" rtlCol="0" anchor="ctr"/>
          <a:lstStyle/>
          <a:p>
            <a:pPr algn="ctr"/>
            <a:r>
              <a:rPr lang="en-US" sz="2800" dirty="0" smtClean="0">
                <a:solidFill>
                  <a:schemeClr val="accent4"/>
                </a:solidFill>
              </a:rPr>
              <a:t>+</a:t>
            </a:r>
            <a:r>
              <a:rPr lang="en-US" sz="2800" baseline="-25000" dirty="0">
                <a:solidFill>
                  <a:schemeClr val="accent4"/>
                </a:solidFill>
              </a:rPr>
              <a:t>¬A˄</a:t>
            </a:r>
            <a:r>
              <a:rPr lang="en-US" sz="2800" baseline="-25000" dirty="0" smtClean="0">
                <a:solidFill>
                  <a:schemeClr val="accent4"/>
                </a:solidFill>
              </a:rPr>
              <a:t>B</a:t>
            </a:r>
            <a:endParaRPr lang="en-US" sz="2800" dirty="0">
              <a:solidFill>
                <a:schemeClr val="accent4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6322810" y="4106032"/>
            <a:ext cx="576065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6</a:t>
            </a:r>
            <a:r>
              <a:rPr lang="en-US" sz="2800" baseline="-25000" dirty="0" smtClean="0">
                <a:solidFill>
                  <a:schemeClr val="accent3"/>
                </a:solidFill>
              </a:rPr>
              <a:t>¬A</a:t>
            </a:r>
            <a:endParaRPr lang="en-US" sz="2800" baseline="-25000" dirty="0">
              <a:solidFill>
                <a:schemeClr val="accent3"/>
              </a:solidFill>
            </a:endParaRPr>
          </a:p>
        </p:txBody>
      </p:sp>
      <p:cxnSp>
        <p:nvCxnSpPr>
          <p:cNvPr id="38" name="Straight Connector 37"/>
          <p:cNvCxnSpPr>
            <a:stCxn id="27" idx="1"/>
          </p:cNvCxnSpPr>
          <p:nvPr/>
        </p:nvCxnSpPr>
        <p:spPr>
          <a:xfrm flipH="1">
            <a:off x="4391992" y="3565580"/>
            <a:ext cx="163606" cy="41796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1"/>
          </p:cNvCxnSpPr>
          <p:nvPr/>
        </p:nvCxnSpPr>
        <p:spPr>
          <a:xfrm flipH="1" flipV="1">
            <a:off x="4391992" y="3983540"/>
            <a:ext cx="163606" cy="43204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7062481" y="3673984"/>
            <a:ext cx="611674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800" dirty="0" smtClean="0"/>
              <a:t>)</a:t>
            </a:r>
            <a:r>
              <a:rPr lang="en-US" sz="2800" baseline="-25000" dirty="0" smtClean="0">
                <a:solidFill>
                  <a:schemeClr val="accent3"/>
                </a:solidFill>
              </a:rPr>
              <a:t>¬A</a:t>
            </a:r>
            <a:endParaRPr lang="en-US" sz="2800" baseline="-25000" dirty="0">
              <a:solidFill>
                <a:schemeClr val="accent3"/>
              </a:solidFill>
            </a:endParaRPr>
          </a:p>
        </p:txBody>
      </p:sp>
      <p:cxnSp>
        <p:nvCxnSpPr>
          <p:cNvPr id="46" name="Straight Connector 45"/>
          <p:cNvCxnSpPr>
            <a:endCxn id="45" idx="1"/>
          </p:cNvCxnSpPr>
          <p:nvPr/>
        </p:nvCxnSpPr>
        <p:spPr>
          <a:xfrm>
            <a:off x="6898875" y="3565580"/>
            <a:ext cx="163606" cy="41796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45" idx="1"/>
          </p:cNvCxnSpPr>
          <p:nvPr/>
        </p:nvCxnSpPr>
        <p:spPr>
          <a:xfrm flipH="1">
            <a:off x="6898875" y="3983540"/>
            <a:ext cx="163606" cy="43204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50" idx="2"/>
            <a:endCxn id="52" idx="0"/>
          </p:cNvCxnSpPr>
          <p:nvPr/>
        </p:nvCxnSpPr>
        <p:spPr>
          <a:xfrm flipH="1">
            <a:off x="1156403" y="6067506"/>
            <a:ext cx="332626" cy="1235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50" idx="2"/>
            <a:endCxn id="51" idx="0"/>
          </p:cNvCxnSpPr>
          <p:nvPr/>
        </p:nvCxnSpPr>
        <p:spPr>
          <a:xfrm>
            <a:off x="1489029" y="6067506"/>
            <a:ext cx="332627" cy="12358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225385" y="5517232"/>
            <a:ext cx="527287" cy="5502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+</a:t>
            </a:r>
            <a:endParaRPr lang="en-US" sz="2800" baseline="-25000" dirty="0"/>
          </a:p>
        </p:txBody>
      </p:sp>
      <p:sp>
        <p:nvSpPr>
          <p:cNvPr id="51" name="Rectangle 50"/>
          <p:cNvSpPr/>
          <p:nvPr/>
        </p:nvSpPr>
        <p:spPr>
          <a:xfrm>
            <a:off x="1558012" y="6191094"/>
            <a:ext cx="527287" cy="5502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</a:t>
            </a:r>
            <a:endParaRPr lang="en-US" sz="2800" baseline="-25000" dirty="0"/>
          </a:p>
        </p:txBody>
      </p:sp>
      <p:sp>
        <p:nvSpPr>
          <p:cNvPr id="52" name="Rectangle 51"/>
          <p:cNvSpPr/>
          <p:nvPr/>
        </p:nvSpPr>
        <p:spPr>
          <a:xfrm>
            <a:off x="892759" y="6191094"/>
            <a:ext cx="527287" cy="5502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4</a:t>
            </a:r>
            <a:endParaRPr lang="en-US" sz="2800" baseline="-25000" dirty="0"/>
          </a:p>
        </p:txBody>
      </p:sp>
      <p:sp>
        <p:nvSpPr>
          <p:cNvPr id="53" name="Rectangle 52"/>
          <p:cNvSpPr/>
          <p:nvPr/>
        </p:nvSpPr>
        <p:spPr>
          <a:xfrm>
            <a:off x="1554929" y="4869160"/>
            <a:ext cx="527287" cy="550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</a:t>
            </a:r>
            <a:r>
              <a:rPr lang="en-US" sz="2800" baseline="-25000" dirty="0" smtClean="0"/>
              <a:t>B</a:t>
            </a:r>
            <a:endParaRPr lang="en-US" sz="2800" baseline="-25000" dirty="0"/>
          </a:p>
        </p:txBody>
      </p:sp>
      <p:sp>
        <p:nvSpPr>
          <p:cNvPr id="54" name="Rectangle 53"/>
          <p:cNvSpPr/>
          <p:nvPr/>
        </p:nvSpPr>
        <p:spPr>
          <a:xfrm>
            <a:off x="1884473" y="5517232"/>
            <a:ext cx="527287" cy="5502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6 </a:t>
            </a:r>
            <a:endParaRPr lang="en-US" sz="2800" baseline="-25000" dirty="0"/>
          </a:p>
        </p:txBody>
      </p:sp>
      <p:sp>
        <p:nvSpPr>
          <p:cNvPr id="43" name="Rounded Rectangle 42"/>
          <p:cNvSpPr/>
          <p:nvPr/>
        </p:nvSpPr>
        <p:spPr>
          <a:xfrm>
            <a:off x="7837760" y="2737880"/>
            <a:ext cx="576065" cy="619112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sz="2800" dirty="0"/>
              <a:t>)</a:t>
            </a:r>
            <a:endParaRPr lang="en-US" sz="2800" baseline="-25000" dirty="0">
              <a:solidFill>
                <a:schemeClr val="accent3"/>
              </a:solidFill>
            </a:endParaRPr>
          </a:p>
        </p:txBody>
      </p:sp>
      <p:cxnSp>
        <p:nvCxnSpPr>
          <p:cNvPr id="58" name="Straight Connector 57"/>
          <p:cNvCxnSpPr>
            <a:endCxn id="43" idx="1"/>
          </p:cNvCxnSpPr>
          <p:nvPr/>
        </p:nvCxnSpPr>
        <p:spPr>
          <a:xfrm>
            <a:off x="7674155" y="2255348"/>
            <a:ext cx="163605" cy="79208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3" idx="1"/>
          </p:cNvCxnSpPr>
          <p:nvPr/>
        </p:nvCxnSpPr>
        <p:spPr>
          <a:xfrm flipH="1">
            <a:off x="7674155" y="3047436"/>
            <a:ext cx="163605" cy="936104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Down Arrow Callout 43"/>
          <p:cNvSpPr/>
          <p:nvPr/>
        </p:nvSpPr>
        <p:spPr>
          <a:xfrm>
            <a:off x="7956376" y="2178777"/>
            <a:ext cx="1112851" cy="677530"/>
          </a:xfrm>
          <a:prstGeom prst="downArrowCallout">
            <a:avLst>
              <a:gd name="adj1" fmla="val 50000"/>
              <a:gd name="adj2" fmla="val 18386"/>
              <a:gd name="adj3" fmla="val 30647"/>
              <a:gd name="adj4" fmla="val 70784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true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99592" y="4869160"/>
            <a:ext cx="527287" cy="5502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4</a:t>
            </a:r>
            <a:endParaRPr lang="en-US" sz="2800" baseline="-25000" dirty="0"/>
          </a:p>
        </p:txBody>
      </p:sp>
      <p:sp>
        <p:nvSpPr>
          <p:cNvPr id="63" name="Rectangle 62"/>
          <p:cNvSpPr/>
          <p:nvPr/>
        </p:nvSpPr>
        <p:spPr>
          <a:xfrm>
            <a:off x="1229136" y="4221088"/>
            <a:ext cx="527287" cy="5502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V</a:t>
            </a:r>
            <a:r>
              <a:rPr lang="en-US" sz="2800" baseline="-25000" dirty="0" smtClean="0"/>
              <a:t>A</a:t>
            </a:r>
            <a:endParaRPr lang="en-US" sz="2800" baseline="-25000" dirty="0"/>
          </a:p>
        </p:txBody>
      </p:sp>
      <p:sp>
        <p:nvSpPr>
          <p:cNvPr id="65" name="Rectangle 64"/>
          <p:cNvSpPr/>
          <p:nvPr/>
        </p:nvSpPr>
        <p:spPr>
          <a:xfrm>
            <a:off x="905108" y="3557776"/>
            <a:ext cx="527287" cy="5502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+</a:t>
            </a:r>
            <a:endParaRPr lang="en-US" sz="2800" baseline="-25000" dirty="0"/>
          </a:p>
        </p:txBody>
      </p:sp>
      <p:sp>
        <p:nvSpPr>
          <p:cNvPr id="66" name="Rectangle 65"/>
          <p:cNvSpPr/>
          <p:nvPr/>
        </p:nvSpPr>
        <p:spPr>
          <a:xfrm>
            <a:off x="581080" y="4221088"/>
            <a:ext cx="527287" cy="5502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3</a:t>
            </a:r>
            <a:endParaRPr 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383984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4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defTabSz="914400" eaLnBrk="1" hangingPunct="1"/>
            <a:r>
              <a:rPr lang="en-US" sz="3200">
                <a:latin typeface="Calibri" pitchFamily="34" charset="0"/>
              </a:rPr>
              <a:t>Variability-Aware</a:t>
            </a:r>
            <a:r>
              <a:rPr lang="en-US" sz="4400">
                <a:latin typeface="Calibri" pitchFamily="34" charset="0"/>
              </a:rPr>
              <a:t> </a:t>
            </a:r>
            <a:r>
              <a:rPr lang="en-US" sz="5400">
                <a:latin typeface="Calibri" pitchFamily="34" charset="0"/>
              </a:rPr>
              <a:t>Parsers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68775" y="2636838"/>
            <a:ext cx="4670425" cy="25209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52228" name="TextBox 6"/>
          <p:cNvSpPr txBox="1">
            <a:spLocks noChangeArrowheads="1"/>
          </p:cNvSpPr>
          <p:nvPr/>
        </p:nvSpPr>
        <p:spPr bwMode="auto">
          <a:xfrm>
            <a:off x="303213" y="1995488"/>
            <a:ext cx="2540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GNU C + cpp</a:t>
            </a:r>
          </a:p>
        </p:txBody>
      </p:sp>
      <p:sp>
        <p:nvSpPr>
          <p:cNvPr id="52229" name="TextBox 7"/>
          <p:cNvSpPr txBox="1">
            <a:spLocks noChangeArrowheads="1"/>
          </p:cNvSpPr>
          <p:nvPr/>
        </p:nvSpPr>
        <p:spPr bwMode="auto">
          <a:xfrm>
            <a:off x="4168775" y="1989138"/>
            <a:ext cx="29940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600"/>
              <a:t>Java + Antenna</a:t>
            </a:r>
          </a:p>
        </p:txBody>
      </p:sp>
      <p:pic>
        <p:nvPicPr>
          <p:cNvPr id="522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725" y="5232400"/>
            <a:ext cx="1677988" cy="104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23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8" y="5300663"/>
            <a:ext cx="1054100" cy="119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2636838"/>
            <a:ext cx="3419475" cy="3563937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74" name="Group 3"/>
          <p:cNvGrpSpPr>
            <a:grpSpLocks/>
          </p:cNvGrpSpPr>
          <p:nvPr/>
        </p:nvGrpSpPr>
        <p:grpSpPr bwMode="auto">
          <a:xfrm>
            <a:off x="7019925" y="4143375"/>
            <a:ext cx="2447925" cy="2886075"/>
            <a:chOff x="7020619" y="4143325"/>
            <a:chExt cx="2447925" cy="2886075"/>
          </a:xfrm>
        </p:grpSpPr>
        <p:pic>
          <p:nvPicPr>
            <p:cNvPr id="54277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619" y="4143325"/>
              <a:ext cx="2447925" cy="288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4278" name="TextBox 5"/>
            <p:cNvSpPr txBox="1">
              <a:spLocks noChangeArrowheads="1"/>
            </p:cNvSpPr>
            <p:nvPr/>
          </p:nvSpPr>
          <p:spPr bwMode="auto">
            <a:xfrm>
              <a:off x="7812360" y="5753001"/>
              <a:ext cx="8146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/>
                <a:t>X86</a:t>
              </a:r>
            </a:p>
          </p:txBody>
        </p:sp>
        <p:sp>
          <p:nvSpPr>
            <p:cNvPr id="54279" name="TextBox 6"/>
            <p:cNvSpPr txBox="1">
              <a:spLocks noChangeArrowheads="1"/>
            </p:cNvSpPr>
            <p:nvPr/>
          </p:nvSpPr>
          <p:spPr bwMode="auto">
            <a:xfrm>
              <a:off x="7819980" y="5661248"/>
              <a:ext cx="7761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2.6.33.3</a:t>
              </a:r>
            </a:p>
          </p:txBody>
        </p:sp>
      </p:grpSp>
      <p:sp>
        <p:nvSpPr>
          <p:cNvPr id="54275" name="TextBox 7"/>
          <p:cNvSpPr txBox="1">
            <a:spLocks noChangeArrowheads="1"/>
          </p:cNvSpPr>
          <p:nvPr/>
        </p:nvSpPr>
        <p:spPr bwMode="auto">
          <a:xfrm>
            <a:off x="250825" y="188913"/>
            <a:ext cx="4656138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6600" dirty="0"/>
              <a:t>Parsing Linux</a:t>
            </a:r>
          </a:p>
        </p:txBody>
      </p:sp>
      <p:sp>
        <p:nvSpPr>
          <p:cNvPr id="54276" name="TextBox 8"/>
          <p:cNvSpPr txBox="1">
            <a:spLocks noChangeArrowheads="1"/>
          </p:cNvSpPr>
          <p:nvPr/>
        </p:nvSpPr>
        <p:spPr bwMode="auto">
          <a:xfrm>
            <a:off x="323850" y="4554538"/>
            <a:ext cx="583882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Variability in Build System (kbuild)</a:t>
            </a:r>
            <a:br>
              <a:rPr lang="en-US" sz="3200"/>
            </a:br>
            <a:r>
              <a:rPr lang="en-US" sz="3200"/>
              <a:t>	         and with #ifdef</a:t>
            </a:r>
          </a:p>
          <a:p>
            <a:endParaRPr lang="en-US" sz="3200"/>
          </a:p>
          <a:p>
            <a:r>
              <a:rPr lang="en-US" sz="3200"/>
              <a:t>Variability Model (kconfig)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Box 6"/>
          <p:cNvSpPr txBox="1">
            <a:spLocks noChangeArrowheads="1"/>
          </p:cNvSpPr>
          <p:nvPr/>
        </p:nvSpPr>
        <p:spPr bwMode="auto">
          <a:xfrm>
            <a:off x="2197100" y="266700"/>
            <a:ext cx="6516528" cy="68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6600">
                <a:latin typeface="+mn-lt"/>
              </a:rPr>
              <a:t>0 </a:t>
            </a:r>
            <a:r>
              <a:rPr lang="en-US" sz="4000">
                <a:latin typeface="+mn-lt"/>
              </a:rPr>
              <a:t>included header files</a:t>
            </a:r>
            <a:r>
              <a:rPr lang="en-US">
                <a:latin typeface="+mn-lt"/>
              </a:rPr>
              <a:t> per C file</a:t>
            </a:r>
          </a:p>
          <a:p>
            <a:r>
              <a:rPr lang="en-US" sz="6600">
                <a:latin typeface="+mn-lt"/>
              </a:rPr>
              <a:t>0 </a:t>
            </a:r>
            <a:r>
              <a:rPr lang="en-US" sz="4000">
                <a:latin typeface="+mn-lt"/>
              </a:rPr>
              <a:t>macros</a:t>
            </a:r>
            <a:r>
              <a:rPr lang="en-US">
                <a:latin typeface="+mn-lt"/>
              </a:rPr>
              <a:t> per C file</a:t>
            </a:r>
          </a:p>
          <a:p>
            <a:r>
              <a:rPr lang="en-US" sz="6600">
                <a:latin typeface="+mn-lt"/>
              </a:rPr>
              <a:t>0 </a:t>
            </a:r>
            <a:r>
              <a:rPr lang="en-US" sz="4000">
                <a:latin typeface="+mn-lt"/>
              </a:rPr>
              <a:t>conditional macros </a:t>
            </a:r>
            <a:r>
              <a:rPr lang="en-US">
                <a:latin typeface="+mn-lt"/>
              </a:rPr>
              <a:t>per C file</a:t>
            </a:r>
          </a:p>
          <a:p>
            <a:r>
              <a:rPr lang="en-US" sz="6600">
                <a:latin typeface="+mn-lt"/>
              </a:rPr>
              <a:t>0 </a:t>
            </a:r>
            <a:r>
              <a:rPr lang="en-US" sz="4000">
                <a:latin typeface="+mn-lt"/>
              </a:rPr>
              <a:t>alternative macros </a:t>
            </a:r>
            <a:r>
              <a:rPr lang="en-US">
                <a:latin typeface="+mn-lt"/>
              </a:rPr>
              <a:t>per C file</a:t>
            </a:r>
          </a:p>
          <a:p>
            <a:endParaRPr lang="en-US" sz="4000">
              <a:latin typeface="+mn-lt"/>
            </a:endParaRPr>
          </a:p>
          <a:p>
            <a:r>
              <a:rPr lang="en-US" sz="6600">
                <a:latin typeface="+mn-lt"/>
              </a:rPr>
              <a:t>0</a:t>
            </a:r>
            <a:r>
              <a:rPr lang="en-US" sz="4000">
                <a:latin typeface="+mn-lt"/>
              </a:rPr>
              <a:t> token </a:t>
            </a:r>
            <a:r>
              <a:rPr lang="en-US">
                <a:latin typeface="+mn-lt"/>
              </a:rPr>
              <a:t>per C file</a:t>
            </a:r>
          </a:p>
          <a:p>
            <a:r>
              <a:rPr lang="en-US" sz="6600">
                <a:latin typeface="+mn-lt"/>
              </a:rPr>
              <a:t>0 </a:t>
            </a:r>
            <a:r>
              <a:rPr lang="en-US" sz="4000">
                <a:latin typeface="+mn-lt"/>
              </a:rPr>
              <a:t>% conditional</a:t>
            </a:r>
          </a:p>
        </p:txBody>
      </p:sp>
      <p:sp>
        <p:nvSpPr>
          <p:cNvPr id="8" name="Rectangle 7"/>
          <p:cNvSpPr/>
          <p:nvPr/>
        </p:nvSpPr>
        <p:spPr>
          <a:xfrm>
            <a:off x="2197100" y="-315913"/>
            <a:ext cx="606425" cy="7561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252" name="TextBox 5"/>
          <p:cNvSpPr txBox="1">
            <a:spLocks noChangeArrowheads="1"/>
          </p:cNvSpPr>
          <p:nvPr/>
        </p:nvSpPr>
        <p:spPr bwMode="auto">
          <a:xfrm>
            <a:off x="34925" y="260350"/>
            <a:ext cx="2762250" cy="680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6600">
                <a:latin typeface="+mn-lt"/>
              </a:rPr>
              <a:t>353</a:t>
            </a:r>
          </a:p>
          <a:p>
            <a:pPr algn="r"/>
            <a:r>
              <a:rPr lang="en-US" sz="6600">
                <a:latin typeface="+mn-lt"/>
              </a:rPr>
              <a:t>8590</a:t>
            </a:r>
          </a:p>
          <a:p>
            <a:pPr algn="r"/>
            <a:r>
              <a:rPr lang="en-US" sz="6600">
                <a:latin typeface="+mn-lt"/>
              </a:rPr>
              <a:t>1387</a:t>
            </a:r>
          </a:p>
          <a:p>
            <a:pPr algn="r"/>
            <a:r>
              <a:rPr lang="en-US" sz="6600">
                <a:latin typeface="+mn-lt"/>
              </a:rPr>
              <a:t>340</a:t>
            </a:r>
          </a:p>
          <a:p>
            <a:pPr algn="r"/>
            <a:endParaRPr lang="en-US" sz="4000">
              <a:latin typeface="+mn-lt"/>
            </a:endParaRPr>
          </a:p>
          <a:p>
            <a:pPr algn="r"/>
            <a:r>
              <a:rPr lang="en-US" sz="6600">
                <a:latin typeface="+mn-lt"/>
              </a:rPr>
              <a:t>335490</a:t>
            </a:r>
          </a:p>
          <a:p>
            <a:pPr algn="r"/>
            <a:r>
              <a:rPr lang="en-US" sz="6600">
                <a:latin typeface="+mn-lt"/>
              </a:rPr>
              <a:t>72</a:t>
            </a:r>
            <a:endParaRPr lang="en-US" sz="4000">
              <a:latin typeface="+mn-lt"/>
            </a:endParaRPr>
          </a:p>
        </p:txBody>
      </p:sp>
      <p:pic>
        <p:nvPicPr>
          <p:cNvPr id="5325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4143375"/>
            <a:ext cx="2447925" cy="288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4" name="TextBox 10"/>
          <p:cNvSpPr txBox="1">
            <a:spLocks noChangeArrowheads="1"/>
          </p:cNvSpPr>
          <p:nvPr/>
        </p:nvSpPr>
        <p:spPr bwMode="auto">
          <a:xfrm>
            <a:off x="7812088" y="5753100"/>
            <a:ext cx="8143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latin typeface="+mn-lt"/>
              </a:rPr>
              <a:t>X86</a:t>
            </a:r>
          </a:p>
        </p:txBody>
      </p:sp>
      <p:sp>
        <p:nvSpPr>
          <p:cNvPr id="53255" name="TextBox 11"/>
          <p:cNvSpPr txBox="1">
            <a:spLocks noChangeArrowheads="1"/>
          </p:cNvSpPr>
          <p:nvPr/>
        </p:nvSpPr>
        <p:spPr bwMode="auto">
          <a:xfrm>
            <a:off x="7820025" y="5661025"/>
            <a:ext cx="776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400">
                <a:latin typeface="+mn-lt"/>
              </a:rPr>
              <a:t>2.6.33.3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Box 6"/>
          <p:cNvSpPr txBox="1">
            <a:spLocks noChangeArrowheads="1"/>
          </p:cNvSpPr>
          <p:nvPr/>
        </p:nvSpPr>
        <p:spPr bwMode="auto">
          <a:xfrm>
            <a:off x="2197100" y="266700"/>
            <a:ext cx="5027613" cy="578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6600" dirty="0"/>
              <a:t>0 </a:t>
            </a:r>
            <a:r>
              <a:rPr lang="en-US" sz="4000" dirty="0"/>
              <a:t>C files (x86)</a:t>
            </a:r>
          </a:p>
          <a:p>
            <a:r>
              <a:rPr lang="en-US" sz="6600" dirty="0"/>
              <a:t>0 </a:t>
            </a:r>
            <a:r>
              <a:rPr lang="en-US" sz="4000" dirty="0"/>
              <a:t>seconds per file </a:t>
            </a:r>
            <a:r>
              <a:rPr lang="en-US" dirty="0"/>
              <a:t>(median)</a:t>
            </a:r>
          </a:p>
          <a:p>
            <a:r>
              <a:rPr lang="en-US" sz="6600" dirty="0"/>
              <a:t>0</a:t>
            </a:r>
            <a:r>
              <a:rPr lang="en-US" sz="4000" dirty="0"/>
              <a:t> hours total</a:t>
            </a:r>
          </a:p>
          <a:p>
            <a:r>
              <a:rPr lang="en-US" sz="6600" dirty="0"/>
              <a:t>0 </a:t>
            </a:r>
            <a:r>
              <a:rPr lang="en-US" sz="4000" dirty="0"/>
              <a:t>% overhead</a:t>
            </a:r>
            <a:r>
              <a:rPr lang="en-US" dirty="0"/>
              <a:t> (</a:t>
            </a:r>
            <a:r>
              <a:rPr lang="en-US" dirty="0" err="1"/>
              <a:t>undiscipl</a:t>
            </a:r>
            <a:r>
              <a:rPr lang="en-US" dirty="0"/>
              <a:t>.)</a:t>
            </a:r>
          </a:p>
          <a:p>
            <a:r>
              <a:rPr lang="en-US" sz="4000" dirty="0"/>
              <a:t>0</a:t>
            </a:r>
          </a:p>
          <a:p>
            <a:r>
              <a:rPr lang="en-US" sz="6600" dirty="0"/>
              <a:t>0</a:t>
            </a:r>
            <a:r>
              <a:rPr lang="en-US" sz="4000" dirty="0"/>
              <a:t> syntax errors</a:t>
            </a:r>
          </a:p>
        </p:txBody>
      </p:sp>
      <p:sp>
        <p:nvSpPr>
          <p:cNvPr id="8" name="Rectangle 7"/>
          <p:cNvSpPr/>
          <p:nvPr/>
        </p:nvSpPr>
        <p:spPr>
          <a:xfrm>
            <a:off x="2197100" y="-315913"/>
            <a:ext cx="606425" cy="75612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300" name="TextBox 5"/>
          <p:cNvSpPr txBox="1">
            <a:spLocks noChangeArrowheads="1"/>
          </p:cNvSpPr>
          <p:nvPr/>
        </p:nvSpPr>
        <p:spPr bwMode="auto">
          <a:xfrm>
            <a:off x="895350" y="260350"/>
            <a:ext cx="1901825" cy="578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6600" dirty="0"/>
              <a:t>7665</a:t>
            </a:r>
          </a:p>
          <a:p>
            <a:pPr algn="r"/>
            <a:r>
              <a:rPr lang="en-US" sz="6600" dirty="0"/>
              <a:t>30</a:t>
            </a:r>
          </a:p>
          <a:p>
            <a:pPr algn="r"/>
            <a:r>
              <a:rPr lang="en-US" sz="6600" dirty="0"/>
              <a:t>85</a:t>
            </a:r>
          </a:p>
          <a:p>
            <a:pPr algn="r"/>
            <a:r>
              <a:rPr lang="en-US" sz="6600" dirty="0"/>
              <a:t>4.1</a:t>
            </a:r>
          </a:p>
          <a:p>
            <a:pPr algn="r"/>
            <a:endParaRPr lang="en-US" sz="4000" dirty="0"/>
          </a:p>
          <a:p>
            <a:pPr algn="r"/>
            <a:r>
              <a:rPr lang="en-US" sz="6600" dirty="0"/>
              <a:t>0</a:t>
            </a:r>
          </a:p>
        </p:txBody>
      </p:sp>
      <p:grpSp>
        <p:nvGrpSpPr>
          <p:cNvPr id="55301" name="Group 4"/>
          <p:cNvGrpSpPr>
            <a:grpSpLocks/>
          </p:cNvGrpSpPr>
          <p:nvPr/>
        </p:nvGrpSpPr>
        <p:grpSpPr bwMode="auto">
          <a:xfrm>
            <a:off x="7019925" y="4143375"/>
            <a:ext cx="2447925" cy="2886075"/>
            <a:chOff x="7020619" y="4143325"/>
            <a:chExt cx="2447925" cy="2886075"/>
          </a:xfrm>
        </p:grpSpPr>
        <p:pic>
          <p:nvPicPr>
            <p:cNvPr id="55307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619" y="4143325"/>
              <a:ext cx="2447925" cy="288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308" name="TextBox 1"/>
            <p:cNvSpPr txBox="1">
              <a:spLocks noChangeArrowheads="1"/>
            </p:cNvSpPr>
            <p:nvPr/>
          </p:nvSpPr>
          <p:spPr bwMode="auto">
            <a:xfrm>
              <a:off x="7812360" y="5753001"/>
              <a:ext cx="8146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X86</a:t>
              </a:r>
            </a:p>
          </p:txBody>
        </p:sp>
        <p:sp>
          <p:nvSpPr>
            <p:cNvPr id="55309" name="TextBox 2"/>
            <p:cNvSpPr txBox="1">
              <a:spLocks noChangeArrowheads="1"/>
            </p:cNvSpPr>
            <p:nvPr/>
          </p:nvSpPr>
          <p:spPr bwMode="auto">
            <a:xfrm>
              <a:off x="7819980" y="5661248"/>
              <a:ext cx="7761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2.6.33.3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019925" y="4143375"/>
            <a:ext cx="2447925" cy="2886075"/>
            <a:chOff x="7020619" y="4143325"/>
            <a:chExt cx="2447925" cy="288607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0619" y="4143325"/>
              <a:ext cx="2447925" cy="28860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1"/>
            <p:cNvSpPr txBox="1">
              <a:spLocks noChangeArrowheads="1"/>
            </p:cNvSpPr>
            <p:nvPr/>
          </p:nvSpPr>
          <p:spPr bwMode="auto">
            <a:xfrm>
              <a:off x="7812360" y="5753001"/>
              <a:ext cx="81464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3200" dirty="0"/>
                <a:t>X86</a:t>
              </a:r>
            </a:p>
          </p:txBody>
        </p:sp>
        <p:sp>
          <p:nvSpPr>
            <p:cNvPr id="5" name="TextBox 2"/>
            <p:cNvSpPr txBox="1">
              <a:spLocks noChangeArrowheads="1"/>
            </p:cNvSpPr>
            <p:nvPr/>
          </p:nvSpPr>
          <p:spPr bwMode="auto">
            <a:xfrm>
              <a:off x="7819980" y="5661248"/>
              <a:ext cx="77617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/>
                <a:t>2.6.33.3</a:t>
              </a:r>
            </a:p>
          </p:txBody>
        </p:sp>
      </p:grp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50825" y="188913"/>
            <a:ext cx="804720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6600" dirty="0" smtClean="0"/>
              <a:t>Type Checking Linux</a:t>
            </a:r>
          </a:p>
        </p:txBody>
      </p:sp>
      <p:sp>
        <p:nvSpPr>
          <p:cNvPr id="8" name="TextBox 7"/>
          <p:cNvSpPr txBox="1"/>
          <p:nvPr/>
        </p:nvSpPr>
        <p:spPr>
          <a:xfrm rot="1151483">
            <a:off x="1547664" y="2945440"/>
            <a:ext cx="4928272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5400" dirty="0" smtClean="0"/>
              <a:t>Work in Progress</a:t>
            </a:r>
            <a:endParaRPr lang="de-DE" sz="5400" dirty="0"/>
          </a:p>
        </p:txBody>
      </p:sp>
    </p:spTree>
    <p:extLst>
      <p:ext uri="{BB962C8B-B14F-4D97-AF65-F5344CB8AC3E}">
        <p14:creationId xmlns:p14="http://schemas.microsoft.com/office/powerpoint/2010/main" val="333555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940425" y="2600325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3" name="Rectangle 12"/>
          <p:cNvSpPr/>
          <p:nvPr/>
        </p:nvSpPr>
        <p:spPr>
          <a:xfrm>
            <a:off x="5940425" y="4527550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" name="Rectangle 2"/>
          <p:cNvSpPr/>
          <p:nvPr/>
        </p:nvSpPr>
        <p:spPr>
          <a:xfrm>
            <a:off x="250825" y="2708275"/>
            <a:ext cx="2736850" cy="14414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de-DE" sz="3600" dirty="0"/>
              <a:t>Linux</a:t>
            </a:r>
          </a:p>
          <a:p>
            <a:pPr algn="ctr">
              <a:defRPr/>
            </a:pPr>
            <a:r>
              <a:rPr lang="de-DE" sz="3600" dirty="0"/>
              <a:t>Kernel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0425" y="674688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4" name="Rectangle 13"/>
          <p:cNvSpPr/>
          <p:nvPr/>
        </p:nvSpPr>
        <p:spPr>
          <a:xfrm>
            <a:off x="5940425" y="-1250950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5" name="Rectangle 14"/>
          <p:cNvSpPr/>
          <p:nvPr/>
        </p:nvSpPr>
        <p:spPr>
          <a:xfrm>
            <a:off x="5940425" y="6453188"/>
            <a:ext cx="2952750" cy="1584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9" name="Right Arrow 18"/>
          <p:cNvSpPr/>
          <p:nvPr/>
        </p:nvSpPr>
        <p:spPr>
          <a:xfrm rot="20581793">
            <a:off x="3770313" y="1998663"/>
            <a:ext cx="1439862" cy="568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0" name="Right Arrow 19"/>
          <p:cNvSpPr/>
          <p:nvPr/>
        </p:nvSpPr>
        <p:spPr>
          <a:xfrm>
            <a:off x="3851275" y="3186113"/>
            <a:ext cx="1441450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1" name="Right Arrow 20"/>
          <p:cNvSpPr/>
          <p:nvPr/>
        </p:nvSpPr>
        <p:spPr>
          <a:xfrm rot="1018207" flipV="1">
            <a:off x="3687763" y="4362450"/>
            <a:ext cx="1439862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2" name="Right Arrow 21"/>
          <p:cNvSpPr/>
          <p:nvPr/>
        </p:nvSpPr>
        <p:spPr>
          <a:xfrm rot="19900991">
            <a:off x="3540125" y="1066800"/>
            <a:ext cx="1441450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3" name="Right Arrow 22"/>
          <p:cNvSpPr/>
          <p:nvPr/>
        </p:nvSpPr>
        <p:spPr>
          <a:xfrm rot="19042044">
            <a:off x="3062288" y="268288"/>
            <a:ext cx="1439862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4" name="Right Arrow 23"/>
          <p:cNvSpPr/>
          <p:nvPr/>
        </p:nvSpPr>
        <p:spPr>
          <a:xfrm rot="1699009" flipV="1">
            <a:off x="3252788" y="5275263"/>
            <a:ext cx="1439862" cy="56991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5" name="Right Arrow 24"/>
          <p:cNvSpPr/>
          <p:nvPr/>
        </p:nvSpPr>
        <p:spPr>
          <a:xfrm rot="2557956" flipV="1">
            <a:off x="2630488" y="5975350"/>
            <a:ext cx="1439862" cy="5699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2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03" b="12061"/>
          <a:stretch>
            <a:fillRect/>
          </a:stretch>
        </p:blipFill>
        <p:spPr bwMode="auto">
          <a:xfrm>
            <a:off x="6589713" y="2665413"/>
            <a:ext cx="1844675" cy="143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6524625"/>
            <a:ext cx="18827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5" y="4551363"/>
            <a:ext cx="1163638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758825"/>
            <a:ext cx="1873250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8550" y="-1323975"/>
            <a:ext cx="2389188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extLst/>
        </p:spPr>
        <p:txBody>
          <a:bodyPr lIns="0" tIns="31680" rIns="0" bIns="0" rtlCol="0">
            <a:normAutofit/>
          </a:bodyPr>
          <a:lstStyle/>
          <a:p>
            <a:pPr marL="341313" indent="-341313" eaLnBrk="1" fontAlgn="auto" hangingPunct="1">
              <a:spcAft>
                <a:spcPts val="0"/>
              </a:spcAft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  <a:defRPr/>
            </a:pPr>
            <a:r>
              <a:rPr lang="de-DE" dirty="0" smtClean="0">
                <a:solidFill>
                  <a:schemeClr val="bg1"/>
                </a:solidFill>
              </a:rPr>
              <a:t>Summary </a:t>
            </a:r>
            <a:r>
              <a:rPr lang="de-DE" dirty="0" err="1" smtClean="0">
                <a:solidFill>
                  <a:schemeClr val="bg1"/>
                </a:solidFill>
              </a:rPr>
              <a:t>and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Perspective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de-DE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3"/>
          <p:cNvSpPr>
            <a:spLocks noGrp="1" noChangeArrowheads="1"/>
          </p:cNvSpPr>
          <p:nvPr>
            <p:ph type="title"/>
          </p:nvPr>
        </p:nvSpPr>
        <p:spPr>
          <a:xfrm>
            <a:off x="250825" y="404813"/>
            <a:ext cx="8570913" cy="1154112"/>
          </a:xfrm>
        </p:spPr>
        <p:txBody>
          <a:bodyPr lIns="0" tIns="31680" rIns="0" bIns="0"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de-DE" b="1" smtClean="0">
                <a:solidFill>
                  <a:srgbClr val="3333FF"/>
                </a:solidFill>
              </a:rPr>
              <a:t>Summary</a:t>
            </a:r>
          </a:p>
        </p:txBody>
      </p:sp>
      <p:sp>
        <p:nvSpPr>
          <p:cNvPr id="58371" name="Rectangle 1"/>
          <p:cNvSpPr>
            <a:spLocks noGrp="1" noChangeArrowheads="1"/>
          </p:cNvSpPr>
          <p:nvPr>
            <p:ph sz="half" idx="1"/>
          </p:nvPr>
        </p:nvSpPr>
        <p:spPr>
          <a:xfrm>
            <a:off x="269875" y="1582738"/>
            <a:ext cx="4410075" cy="5013325"/>
          </a:xfrm>
        </p:spPr>
        <p:txBody>
          <a:bodyPr lIns="0" tIns="0" rIns="0" bIns="0"/>
          <a:lstStyle/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/>
              <a:t>Problems: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300" smtClean="0"/>
              <a:t>Separation of Concerns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300" smtClean="0"/>
              <a:t>Obfuscation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300" smtClean="0"/>
              <a:t>Error-proneness</a:t>
            </a:r>
          </a:p>
          <a:p>
            <a:pPr marL="341313" indent="-341313" eaLnBrk="1" hangingPunct="1">
              <a:buFontTx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mtClean="0"/>
          </a:p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mtClean="0"/>
              <a:t>Retained advantages: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300" smtClean="0"/>
              <a:t>Easy to use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300" smtClean="0"/>
              <a:t>Flexible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300" smtClean="0"/>
              <a:t>Language-independent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300" smtClean="0"/>
              <a:t>Low adoption barrier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sz="half" idx="2"/>
          </p:nvPr>
        </p:nvSpPr>
        <p:spPr>
          <a:xfrm>
            <a:off x="4721225" y="1570038"/>
            <a:ext cx="4243388" cy="5013325"/>
          </a:xfrm>
        </p:spPr>
        <p:txBody>
          <a:bodyPr lIns="0" tIns="0" rIns="0" bIns="0"/>
          <a:lstStyle/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dirty="0" err="1" smtClean="0"/>
              <a:t>Improvements</a:t>
            </a:r>
            <a:r>
              <a:rPr lang="de-DE" dirty="0" smtClean="0"/>
              <a:t>: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200" dirty="0" smtClean="0"/>
              <a:t>Views</a:t>
            </a:r>
            <a:endParaRPr lang="de-DE" sz="2200" dirty="0" smtClean="0"/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200" dirty="0" smtClean="0"/>
              <a:t>Visual </a:t>
            </a:r>
            <a:r>
              <a:rPr lang="de-DE" sz="2200" dirty="0" err="1" smtClean="0"/>
              <a:t>representation</a:t>
            </a:r>
            <a:endParaRPr lang="de-DE" sz="2200" dirty="0" smtClean="0"/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de-DE" sz="2200" dirty="0" err="1" smtClean="0"/>
              <a:t>Variability</a:t>
            </a:r>
            <a:r>
              <a:rPr lang="de-DE" sz="2200" dirty="0" smtClean="0"/>
              <a:t>-aware </a:t>
            </a:r>
            <a:r>
              <a:rPr lang="de-DE" sz="2200" dirty="0" err="1" smtClean="0"/>
              <a:t>analysis</a:t>
            </a:r>
            <a:endParaRPr lang="de-DE" sz="2200" dirty="0" smtClean="0"/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200" dirty="0" smtClean="0"/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US" sz="2200" dirty="0" smtClean="0"/>
          </a:p>
          <a:p>
            <a:pPr marL="341313" indent="-34131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600" dirty="0" smtClean="0"/>
              <a:t>Remaining Problems: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200" dirty="0" smtClean="0"/>
              <a:t>Modular Type Checking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200" dirty="0" smtClean="0"/>
              <a:t>Separate Compilation</a:t>
            </a:r>
          </a:p>
          <a:p>
            <a:pPr marL="741363" lvl="1" indent="-284163" eaLnBrk="1" hangingPunct="1">
              <a:buClr>
                <a:srgbClr val="3333CC"/>
              </a:buClr>
              <a:buFont typeface="Arial Unicode MS" pitchFamily="34" charset="-128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en-US" sz="2200" dirty="0" smtClean="0"/>
              <a:t>Black-box Reuse</a:t>
            </a:r>
            <a:endParaRPr lang="de-DE" sz="2200" dirty="0" smtClean="0"/>
          </a:p>
          <a:p>
            <a:pPr marL="341313" indent="-341313" eaLnBrk="1" hangingPunct="1">
              <a:buFontTx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de-DE" sz="2400" dirty="0" smtClean="0"/>
          </a:p>
        </p:txBody>
      </p:sp>
      <p:sp>
        <p:nvSpPr>
          <p:cNvPr id="58373" name="Text Box 4"/>
          <p:cNvSpPr txBox="1">
            <a:spLocks noChangeArrowheads="1"/>
          </p:cNvSpPr>
          <p:nvPr/>
        </p:nvSpPr>
        <p:spPr bwMode="auto">
          <a:xfrm>
            <a:off x="1646238" y="6237288"/>
            <a:ext cx="58054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ctr"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b="1">
                <a:solidFill>
                  <a:srgbClr val="000000"/>
                </a:solidFill>
              </a:rPr>
              <a:t>“Virtual Separation of Concerns”</a:t>
            </a:r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 flipH="1">
            <a:off x="4500563" y="2160588"/>
            <a:ext cx="649287" cy="44450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 flipH="1">
            <a:off x="2843213" y="2241550"/>
            <a:ext cx="2306637" cy="395288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 flipH="1">
            <a:off x="2843213" y="2673350"/>
            <a:ext cx="2306637" cy="34925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37902" name="Line 14"/>
          <p:cNvSpPr>
            <a:spLocks noChangeShapeType="1"/>
          </p:cNvSpPr>
          <p:nvPr/>
        </p:nvSpPr>
        <p:spPr bwMode="auto">
          <a:xfrm flipH="1">
            <a:off x="3419475" y="3060700"/>
            <a:ext cx="1730375" cy="7938"/>
          </a:xfrm>
          <a:prstGeom prst="line">
            <a:avLst/>
          </a:prstGeom>
          <a:noFill/>
          <a:ln w="3816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9" grpId="0" animBg="1"/>
      <p:bldP spid="37900" grpId="0" animBg="1"/>
      <p:bldP spid="37901" grpId="0" animBg="1"/>
      <p:bldP spid="3790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24975" cy="699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1"/>
          <p:cNvSpPr>
            <a:spLocks noGrp="1" noChangeArrowheads="1"/>
          </p:cNvSpPr>
          <p:nvPr>
            <p:ph type="title"/>
          </p:nvPr>
        </p:nvSpPr>
        <p:spPr>
          <a:xfrm>
            <a:off x="250825" y="53975"/>
            <a:ext cx="8229600" cy="1143000"/>
          </a:xfrm>
        </p:spPr>
        <p:txBody>
          <a:bodyPr lIns="0" tIns="0" rIns="0" bIns="0"/>
          <a:lstStyle/>
          <a:p>
            <a:pPr algn="l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mtClean="0">
                <a:solidFill>
                  <a:schemeClr val="bg1"/>
                </a:solidFill>
              </a:rPr>
              <a:t>Perspective</a:t>
            </a:r>
          </a:p>
        </p:txBody>
      </p:sp>
      <p:sp>
        <p:nvSpPr>
          <p:cNvPr id="59396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3333CC"/>
              </a:buClr>
              <a:buFont typeface="Arial Unicode MS" pitchFamily="34" charset="-128"/>
              <a:buChar char="•"/>
            </a:pPr>
            <a:r>
              <a:rPr lang="en-US" sz="2800" smtClean="0">
                <a:solidFill>
                  <a:schemeClr val="bg1"/>
                </a:solidFill>
              </a:rPr>
              <a:t>Preprocessors common in </a:t>
            </a:r>
            <a:r>
              <a:rPr lang="en-US" sz="2800" b="1" smtClean="0">
                <a:solidFill>
                  <a:schemeClr val="bg1"/>
                </a:solidFill>
              </a:rPr>
              <a:t>practice</a:t>
            </a:r>
            <a:r>
              <a:rPr lang="en-US" sz="2800" smtClean="0">
                <a:solidFill>
                  <a:schemeClr val="bg1"/>
                </a:solidFill>
              </a:rPr>
              <a:t>, despite criticism 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  <a:buFont typeface="Arial Unicode MS" pitchFamily="34" charset="-128"/>
              <a:buChar char="•"/>
            </a:pPr>
            <a:r>
              <a:rPr lang="en-US" sz="2800" smtClean="0">
                <a:solidFill>
                  <a:schemeClr val="bg1"/>
                </a:solidFill>
              </a:rPr>
              <a:t>Neglected by </a:t>
            </a:r>
            <a:r>
              <a:rPr lang="en-US" sz="2800" b="1" smtClean="0">
                <a:solidFill>
                  <a:schemeClr val="bg1"/>
                </a:solidFill>
              </a:rPr>
              <a:t>researchers</a:t>
            </a:r>
            <a:endParaRPr lang="de-DE" sz="2800" b="1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3333CC"/>
              </a:buClr>
              <a:buFont typeface="Arial Unicode MS" pitchFamily="34" charset="-128"/>
              <a:buChar char="•"/>
            </a:pPr>
            <a:r>
              <a:rPr lang="en-US" sz="2800" smtClean="0">
                <a:solidFill>
                  <a:schemeClr val="bg1"/>
                </a:solidFill>
              </a:rPr>
              <a:t>Tool support can address most problems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  <a:buFont typeface="Arial Unicode MS" pitchFamily="34" charset="-128"/>
              <a:buChar char="•"/>
            </a:pPr>
            <a:r>
              <a:rPr lang="en-US" sz="2800" smtClean="0">
                <a:solidFill>
                  <a:schemeClr val="bg1"/>
                </a:solidFill>
              </a:rPr>
              <a:t>Currently scaling to Linux</a:t>
            </a:r>
            <a:endParaRPr lang="de-DE" sz="280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3333CC"/>
              </a:buClr>
              <a:buFont typeface="Arial Unicode MS" pitchFamily="34" charset="-128"/>
              <a:buChar char="•"/>
            </a:pPr>
            <a:endParaRPr lang="de-DE" sz="2800" smtClean="0">
              <a:solidFill>
                <a:schemeClr val="bg1"/>
              </a:solidFill>
            </a:endParaRPr>
          </a:p>
          <a:p>
            <a:pPr eaLnBrk="1" hangingPunct="1">
              <a:lnSpc>
                <a:spcPct val="90000"/>
              </a:lnSpc>
              <a:buClr>
                <a:srgbClr val="3333CC"/>
              </a:buClr>
              <a:buFont typeface="Arial Unicode MS" pitchFamily="34" charset="-128"/>
              <a:buChar char="•"/>
            </a:pPr>
            <a:r>
              <a:rPr lang="de-DE" sz="2800" smtClean="0">
                <a:solidFill>
                  <a:schemeClr val="bg1"/>
                </a:solidFill>
              </a:rPr>
              <a:t>Interim solution or serious alternative?</a:t>
            </a:r>
          </a:p>
          <a:p>
            <a:pPr eaLnBrk="1" hangingPunct="1">
              <a:lnSpc>
                <a:spcPct val="90000"/>
              </a:lnSpc>
              <a:buClr>
                <a:srgbClr val="3333CC"/>
              </a:buClr>
              <a:buFont typeface="Arial Unicode MS" pitchFamily="34" charset="-128"/>
              <a:buChar char="•"/>
            </a:pPr>
            <a:endParaRPr lang="de-DE" sz="280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7338" y="4873625"/>
            <a:ext cx="8964612" cy="6461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>
              <a:lnSpc>
                <a:spcPct val="90000"/>
              </a:lnSpc>
              <a:buClr>
                <a:srgbClr val="3333CC"/>
              </a:buClr>
              <a:defRPr/>
            </a:pPr>
            <a:r>
              <a:rPr lang="de-DE" sz="4000" dirty="0" err="1">
                <a:solidFill>
                  <a:schemeClr val="bg1"/>
                </a:solidFill>
              </a:rPr>
              <a:t>Give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preprocessors</a:t>
            </a:r>
            <a:r>
              <a:rPr lang="de-DE" sz="4000" dirty="0">
                <a:solidFill>
                  <a:schemeClr val="bg1"/>
                </a:solidFill>
              </a:rPr>
              <a:t> a </a:t>
            </a:r>
            <a:r>
              <a:rPr lang="de-DE" sz="4000" dirty="0" err="1">
                <a:solidFill>
                  <a:schemeClr val="bg1"/>
                </a:solidFill>
              </a:rPr>
              <a:t>second</a:t>
            </a:r>
            <a:r>
              <a:rPr lang="de-DE" sz="4000" dirty="0">
                <a:solidFill>
                  <a:schemeClr val="bg1"/>
                </a:solidFill>
              </a:rPr>
              <a:t> </a:t>
            </a:r>
            <a:r>
              <a:rPr lang="de-DE" sz="4000" dirty="0" err="1">
                <a:solidFill>
                  <a:schemeClr val="bg1"/>
                </a:solidFill>
              </a:rPr>
              <a:t>chance</a:t>
            </a:r>
            <a:r>
              <a:rPr lang="de-DE" sz="4000" dirty="0">
                <a:solidFill>
                  <a:schemeClr val="bg1"/>
                </a:solidFill>
              </a:rPr>
              <a:t>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4" descr="4268119361_b3d4cc496d_o_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925" y="-26988"/>
            <a:ext cx="10333038" cy="6889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Questions?</a:t>
            </a:r>
            <a:endParaRPr lang="de-DE" smtClean="0"/>
          </a:p>
        </p:txBody>
      </p:sp>
      <p:sp>
        <p:nvSpPr>
          <p:cNvPr id="604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6338888" y="6510338"/>
            <a:ext cx="2805112" cy="3476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Bitstream Vera Sans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eaLnBrk="1" hangingPunct="1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>
                <a:solidFill>
                  <a:srgbClr val="000000"/>
                </a:solidFill>
                <a:latin typeface="Bitstream Vera Sans Mono" pitchFamily="49" charset="0"/>
              </a:rPr>
              <a:t>http://fosd.de/cide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Picture </a:t>
            </a:r>
            <a:r>
              <a:rPr lang="de-DE" dirty="0" err="1" smtClean="0"/>
              <a:t>Credits</a:t>
            </a:r>
            <a:endParaRPr lang="de-DE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772816"/>
            <a:ext cx="1800000" cy="12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731915" y="1988840"/>
            <a:ext cx="359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© Stuck in </a:t>
            </a:r>
            <a:r>
              <a:rPr lang="de-DE" dirty="0" err="1" smtClean="0"/>
              <a:t>Customs</a:t>
            </a:r>
            <a:r>
              <a:rPr lang="de-DE" dirty="0" smtClean="0"/>
              <a:t> (cc </a:t>
            </a:r>
            <a:r>
              <a:rPr lang="de-DE" dirty="0" err="1" smtClean="0"/>
              <a:t>by-nc-sa</a:t>
            </a:r>
            <a:r>
              <a:rPr lang="de-DE" dirty="0" smtClean="0"/>
              <a:t> 2.0)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731915" y="3537012"/>
            <a:ext cx="2599238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914400"/>
            <a:r>
              <a:rPr lang="en-US" dirty="0" smtClean="0"/>
              <a:t>© </a:t>
            </a:r>
            <a:r>
              <a:rPr lang="de-DE" dirty="0" smtClean="0"/>
              <a:t>Horia </a:t>
            </a:r>
            <a:r>
              <a:rPr lang="de-DE" dirty="0" err="1" smtClean="0"/>
              <a:t>Varlan</a:t>
            </a:r>
            <a:r>
              <a:rPr lang="de-DE" dirty="0" smtClean="0"/>
              <a:t> (cc </a:t>
            </a:r>
            <a:r>
              <a:rPr lang="de-DE" dirty="0" err="1" smtClean="0"/>
              <a:t>by</a:t>
            </a:r>
            <a:r>
              <a:rPr lang="de-DE" dirty="0" smtClean="0"/>
              <a:t> 2.0)</a:t>
            </a:r>
            <a:endParaRPr lang="de-DE" dirty="0"/>
          </a:p>
        </p:txBody>
      </p:sp>
      <p:pic>
        <p:nvPicPr>
          <p:cNvPr id="11" name="Picture 10" descr="4268119361_b3d4cc496d_o_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248980"/>
            <a:ext cx="1800000" cy="1200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073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de-DE" smtClean="0"/>
          </a:p>
        </p:txBody>
      </p:sp>
      <p:sp>
        <p:nvSpPr>
          <p:cNvPr id="37891" name="Slide Number Placeholder 2"/>
          <p:cNvSpPr>
            <a:spLocks noGrp="1"/>
          </p:cNvSpPr>
          <p:nvPr>
            <p:ph type="sldNum" sz="quarter" idx="12"/>
          </p:nvPr>
        </p:nvSpPr>
        <p:spPr bwMode="auto">
          <a:extLst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A0D75F1F-CF9D-4A5E-9393-C5ABE9F3F574}" type="slidenum">
              <a:rPr lang="en-US"/>
              <a:pPr>
                <a:defRPr/>
              </a:pPr>
              <a:t>7</a:t>
            </a:fld>
            <a:endParaRPr lang="en-US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-1177925"/>
            <a:ext cx="7775575" cy="882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1800" y="800100"/>
            <a:ext cx="8262938" cy="11080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6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Variability</a:t>
            </a:r>
            <a:r>
              <a:rPr lang="de-DE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= </a:t>
            </a:r>
            <a:r>
              <a:rPr lang="de-DE" sz="6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Complexity</a:t>
            </a:r>
            <a:endParaRPr lang="de-DE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0"/>
            <a:ext cx="8264525" cy="592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0825" y="5229225"/>
            <a:ext cx="6697663" cy="1262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de-DE" dirty="0">
                <a:latin typeface="+mj-lt"/>
              </a:rPr>
              <a:t>a </a:t>
            </a:r>
            <a:r>
              <a:rPr lang="de-DE" dirty="0" err="1">
                <a:latin typeface="+mj-lt"/>
              </a:rPr>
              <a:t>unique</a:t>
            </a:r>
            <a:r>
              <a:rPr lang="de-DE" dirty="0">
                <a:latin typeface="+mj-lt"/>
              </a:rPr>
              <a:t> </a:t>
            </a:r>
            <a:r>
              <a:rPr lang="de-DE" dirty="0" err="1" smtClean="0">
                <a:latin typeface="+mj-lt"/>
              </a:rPr>
              <a:t>configuration</a:t>
            </a:r>
            <a:r>
              <a:rPr lang="de-DE" dirty="0" smtClean="0">
                <a:latin typeface="+mj-lt"/>
              </a:rPr>
              <a:t> </a:t>
            </a:r>
            <a:r>
              <a:rPr lang="de-DE" dirty="0" err="1" smtClean="0">
                <a:latin typeface="+mj-lt"/>
              </a:rPr>
              <a:t>for</a:t>
            </a:r>
            <a:r>
              <a:rPr lang="de-DE" dirty="0" smtClean="0">
                <a:latin typeface="+mj-lt"/>
              </a:rPr>
              <a:t> </a:t>
            </a:r>
            <a:r>
              <a:rPr lang="de-DE" dirty="0" err="1">
                <a:latin typeface="+mj-lt"/>
              </a:rPr>
              <a:t>every</a:t>
            </a:r>
            <a:endParaRPr lang="de-DE" dirty="0">
              <a:latin typeface="+mj-lt"/>
            </a:endParaRPr>
          </a:p>
          <a:p>
            <a:pPr>
              <a:defRPr/>
            </a:pPr>
            <a:r>
              <a:rPr lang="de-DE" sz="4800" dirty="0" err="1">
                <a:latin typeface="+mj-lt"/>
              </a:rPr>
              <a:t>person</a:t>
            </a:r>
            <a:r>
              <a:rPr lang="de-DE" sz="4800" dirty="0">
                <a:latin typeface="+mj-lt"/>
              </a:rPr>
              <a:t> on </a:t>
            </a:r>
            <a:r>
              <a:rPr lang="de-DE" sz="4800" dirty="0" err="1">
                <a:latin typeface="+mj-lt"/>
              </a:rPr>
              <a:t>this</a:t>
            </a:r>
            <a:r>
              <a:rPr lang="de-DE" sz="4800" dirty="0">
                <a:latin typeface="+mj-lt"/>
              </a:rPr>
              <a:t> planet</a:t>
            </a:r>
          </a:p>
        </p:txBody>
      </p:sp>
      <p:sp>
        <p:nvSpPr>
          <p:cNvPr id="6" name="Rectangle 5"/>
          <p:cNvSpPr/>
          <p:nvPr/>
        </p:nvSpPr>
        <p:spPr>
          <a:xfrm>
            <a:off x="438150" y="333375"/>
            <a:ext cx="2487613" cy="10144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de-DE" sz="6000" dirty="0">
                <a:latin typeface="+mj-lt"/>
              </a:rPr>
              <a:t>33</a:t>
            </a:r>
            <a:r>
              <a:rPr lang="de-DE" sz="5400" dirty="0">
                <a:latin typeface="+mj-lt"/>
              </a:rPr>
              <a:t> </a:t>
            </a:r>
            <a:r>
              <a:rPr lang="de-DE" sz="3200" dirty="0" err="1">
                <a:latin typeface="+mj-lt"/>
              </a:rPr>
              <a:t>features</a:t>
            </a:r>
            <a:endParaRPr lang="de-DE" sz="32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03350" y="512763"/>
            <a:ext cx="1457325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1100" dirty="0">
                <a:latin typeface="+mj-lt"/>
              </a:rPr>
              <a:t>optional, </a:t>
            </a:r>
            <a:r>
              <a:rPr lang="de-DE" sz="1100" dirty="0" err="1">
                <a:latin typeface="+mj-lt"/>
              </a:rPr>
              <a:t>independent</a:t>
            </a:r>
            <a:endParaRPr lang="de-DE" sz="11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1081</Words>
  <Application>Microsoft Office PowerPoint</Application>
  <PresentationFormat>On-screen Show (4:3)</PresentationFormat>
  <Paragraphs>569</Paragraphs>
  <Slides>64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Virtual Separation of Concerns</vt:lpstr>
      <vt:lpstr>PowerPoint Presentation</vt:lpstr>
      <vt:lpstr>Feature-Oriented  Product 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Objections / Criticism</vt:lpstr>
      <vt:lpstr>Academia: Compositional Approaches</vt:lpstr>
      <vt:lpstr>A CLOSER LOOK AT Preprocessors </vt:lpstr>
      <vt:lpstr>Separation of Concerns</vt:lpstr>
      <vt:lpstr>Obfuscation</vt:lpstr>
      <vt:lpstr>PowerPoint Presentation</vt:lpstr>
      <vt:lpstr>Error-Prone</vt:lpstr>
      <vt:lpstr>Advantages</vt:lpstr>
      <vt:lpstr>Improving Tool Support</vt:lpstr>
      <vt:lpstr>Views</vt:lpstr>
      <vt:lpstr>PowerPoint Presentation</vt:lpstr>
      <vt:lpstr>View on Feature Eval</vt:lpstr>
      <vt:lpstr>View on Configuration  “Add and Eval”</vt:lpstr>
      <vt:lpstr>PowerPoint Presentation</vt:lpstr>
      <vt:lpstr>PowerPoint Presentation</vt:lpstr>
      <vt:lpstr> Controlled Experiments</vt:lpstr>
      <vt:lpstr>Error Detection / Prevention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Conflicts</vt:lpstr>
      <vt:lpstr>PowerPoint Presentation</vt:lpstr>
      <vt:lpstr>PowerPoint Presentation</vt:lpstr>
      <vt:lpstr>PowerPoint Presentation</vt:lpstr>
      <vt:lpstr>PowerPoint Presentation</vt:lpstr>
      <vt:lpstr>Formalization: CFJ</vt:lpstr>
      <vt:lpstr>PowerPoint Presentation</vt:lpstr>
      <vt:lpstr>PowerPoint Presentation</vt:lpstr>
      <vt:lpstr>CIDE</vt:lpstr>
      <vt:lpstr>Automated Refactorings</vt:lpstr>
      <vt:lpstr>The Real-World Challenge</vt:lpstr>
      <vt:lpstr>PowerPoint Presentation</vt:lpstr>
      <vt:lpstr>PowerPoint Presentation</vt:lpstr>
      <vt:lpstr>PowerPoint Presentation</vt:lpstr>
      <vt:lpstr>Parsing C</vt:lpstr>
      <vt:lpstr>PowerPoint Presentation</vt:lpstr>
      <vt:lpstr>PowerPoint Presentation</vt:lpstr>
      <vt:lpstr>TypeChef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and Perspective</vt:lpstr>
      <vt:lpstr>Summary</vt:lpstr>
      <vt:lpstr>Perspective</vt:lpstr>
      <vt:lpstr>Questions?</vt:lpstr>
      <vt:lpstr>Picture 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Teil 10 Feature-Refaktorisierung</dc:title>
  <dc:creator>apel</dc:creator>
  <cp:lastModifiedBy>kaestner</cp:lastModifiedBy>
  <cp:revision>429</cp:revision>
  <cp:lastPrinted>2007-12-05T13:23:34Z</cp:lastPrinted>
  <dcterms:created xsi:type="dcterms:W3CDTF">2005-02-08T16:20:43Z</dcterms:created>
  <dcterms:modified xsi:type="dcterms:W3CDTF">2011-11-06T19:35:05Z</dcterms:modified>
</cp:coreProperties>
</file>